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9" r:id="rId4"/>
    <p:sldId id="257" r:id="rId5"/>
    <p:sldId id="261" r:id="rId6"/>
    <p:sldId id="279" r:id="rId7"/>
    <p:sldId id="303" r:id="rId8"/>
    <p:sldId id="266" r:id="rId9"/>
    <p:sldId id="280" r:id="rId10"/>
    <p:sldId id="281" r:id="rId11"/>
    <p:sldId id="304" r:id="rId12"/>
    <p:sldId id="305" r:id="rId13"/>
    <p:sldId id="308" r:id="rId14"/>
    <p:sldId id="306" r:id="rId15"/>
    <p:sldId id="307" r:id="rId16"/>
    <p:sldId id="285" r:id="rId17"/>
    <p:sldId id="278" r:id="rId18"/>
  </p:sldIdLst>
  <p:sldSz cx="12192000" cy="6858000"/>
  <p:notesSz cx="7065963" cy="106711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NTABILIDAD%202022\CARTELERA\CONTROL%20DE%20CD%20E%20INFORME%20CONS%20DIRECTIVO%20CONTRATOS%20Y%20PAGOS%20TABLONES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INGRESOS ULTIMOS 5 AÑOS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8283766509384347"/>
          <c:y val="0.16766974733546994"/>
          <c:w val="0.77014924794917239"/>
          <c:h val="0.67230035056806714"/>
        </c:manualLayout>
      </c:layout>
      <c:lineChart>
        <c:grouping val="standard"/>
        <c:varyColors val="0"/>
        <c:ser>
          <c:idx val="0"/>
          <c:order val="0"/>
          <c:tx>
            <c:strRef>
              <c:f>'INFORME GESTION'!$I$2:$I$3</c:f>
              <c:strCache>
                <c:ptCount val="2"/>
                <c:pt idx="1">
                  <c:v>INGRESOS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'INFORME GESTION'!$H$4:$H$10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'INFORME GESTION'!$I$4:$I$10</c:f>
              <c:numCache>
                <c:formatCode>_("$"\ * #,##0.00_);_("$"\ * \(#,##0.00\);_("$"\ * "-"??_);_(@_)</c:formatCode>
                <c:ptCount val="5"/>
                <c:pt idx="0">
                  <c:v>82275162.370000005</c:v>
                </c:pt>
                <c:pt idx="1">
                  <c:v>79708175.370000005</c:v>
                </c:pt>
                <c:pt idx="2">
                  <c:v>104806054.37</c:v>
                </c:pt>
                <c:pt idx="3">
                  <c:v>112804816.87</c:v>
                </c:pt>
                <c:pt idx="4">
                  <c:v>85601086.839999989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E4-4123-BD63-FABB86136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784872"/>
        <c:axId val="360774704"/>
      </c:lineChart>
      <c:catAx>
        <c:axId val="36078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774704"/>
        <c:crosses val="autoZero"/>
        <c:auto val="1"/>
        <c:lblAlgn val="ctr"/>
        <c:lblOffset val="100"/>
        <c:noMultiLvlLbl val="0"/>
      </c:catAx>
      <c:valAx>
        <c:axId val="36077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\ * #,##0.00_);_(&quot;$&quot;\ * \(#,##0.00\);_(&quot;$&quot;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784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690839977291229E-2"/>
          <c:y val="4.3265861400832743E-3"/>
          <c:w val="0.83668589231988633"/>
          <c:h val="0.81100942225153794"/>
        </c:manualLayout>
      </c:layout>
      <c:pie3DChart>
        <c:varyColors val="1"/>
        <c:ser>
          <c:idx val="0"/>
          <c:order val="0"/>
          <c:tx>
            <c:strRef>
              <c:f>'INFORME GESTION'!$E$4</c:f>
              <c:strCache>
                <c:ptCount val="1"/>
                <c:pt idx="0">
                  <c:v>VALOR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C8-466D-BDFB-E1B8ECEF78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C8-466D-BDFB-E1B8ECEF78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C8-466D-BDFB-E1B8ECEF78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0C8-466D-BDFB-E1B8ECEF785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0C8-466D-BDFB-E1B8ECEF785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0C8-466D-BDFB-E1B8ECEF785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0C8-466D-BDFB-E1B8ECEF785C}"/>
              </c:ext>
            </c:extLst>
          </c:dPt>
          <c:dLbls>
            <c:dLbl>
              <c:idx val="6"/>
              <c:layout>
                <c:manualLayout>
                  <c:x val="0.2050374776820609"/>
                  <c:y val="-9.6269118192686645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0C8-466D-BDFB-E1B8ECEF785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'INFORME GESTION'!$D$5:$D$13</c:f>
              <c:strCache>
                <c:ptCount val="7"/>
                <c:pt idx="0">
                  <c:v>TRASNFERENCIAS RECURSOS SGP</c:v>
                </c:pt>
                <c:pt idx="1">
                  <c:v>CICLOS</c:v>
                </c:pt>
                <c:pt idx="2">
                  <c:v>INTERESES BANCARIOS</c:v>
                </c:pt>
                <c:pt idx="3">
                  <c:v>RECURSOS DEL BALANCE DISPONIBILIDAD INICIAL AÑO 2022 (Menos impuestos)</c:v>
                </c:pt>
                <c:pt idx="4">
                  <c:v>CONCESION DE ESPACIOS (Tienda Escolar)</c:v>
                </c:pt>
                <c:pt idx="5">
                  <c:v>DONACIONES OTROS INGRESOS </c:v>
                </c:pt>
                <c:pt idx="6">
                  <c:v>TOTAL PRESUPUESTO INGRESO</c:v>
                </c:pt>
              </c:strCache>
            </c:strRef>
          </c:cat>
          <c:val>
            <c:numRef>
              <c:f>'INFORME GESTION'!$E$5:$E$13</c:f>
              <c:numCache>
                <c:formatCode>"$"\ #,##0.00_);[Red]\("$"\ #,##0.00\)</c:formatCode>
                <c:ptCount val="7"/>
                <c:pt idx="0">
                  <c:v>73702318</c:v>
                </c:pt>
                <c:pt idx="1">
                  <c:v>510000</c:v>
                </c:pt>
                <c:pt idx="2">
                  <c:v>16777.740000000002</c:v>
                </c:pt>
                <c:pt idx="3">
                  <c:v>10696391.099999998</c:v>
                </c:pt>
                <c:pt idx="4">
                  <c:v>625600</c:v>
                </c:pt>
                <c:pt idx="5">
                  <c:v>50000</c:v>
                </c:pt>
                <c:pt idx="6">
                  <c:v>85601086.839999989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0C8-466D-BDFB-E1B8ECEF785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81CF20B-1423-4853-A5EA-BAEA88533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D0C953-7E42-4032-9A80-486F7EDD4F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241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r">
              <a:defRPr sz="1300"/>
            </a:lvl1pPr>
          </a:lstStyle>
          <a:p>
            <a:r>
              <a:rPr lang="es-CO"/>
              <a:t>15/02/2023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640599-8993-43CE-80DD-C1B9C698D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5C9D9C-BFED-47D9-A2DF-311830577A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241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r">
              <a:defRPr sz="1300"/>
            </a:lvl1pPr>
          </a:lstStyle>
          <a:p>
            <a:fld id="{D11CE8D0-384A-4C72-853A-AFBBB367A1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293653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0241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r">
              <a:defRPr sz="1300"/>
            </a:lvl1pPr>
          </a:lstStyle>
          <a:p>
            <a:r>
              <a:rPr lang="es-CO"/>
              <a:t>15/02/2023</a:t>
            </a:r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1333500"/>
            <a:ext cx="6402387" cy="3602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330" tIns="50665" rIns="101330" bIns="50665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6597" y="5135506"/>
            <a:ext cx="5652770" cy="4201775"/>
          </a:xfrm>
          <a:prstGeom prst="rect">
            <a:avLst/>
          </a:prstGeom>
        </p:spPr>
        <p:txBody>
          <a:bodyPr vert="horz" lIns="101330" tIns="50665" rIns="101330" bIns="50665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0241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r">
              <a:defRPr sz="1300"/>
            </a:lvl1pPr>
          </a:lstStyle>
          <a:p>
            <a:fld id="{37A2D8E1-42A8-425F-BC26-AE58C2A9737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547088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83E82A-5CF1-4213-AE7C-1B82063E85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FB29BE2-7191-49F4-9ADC-9353D452114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13604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7C7910A-6B0E-47CF-99C5-0B50C2A95B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391182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E731C91E-C001-48F0-B38D-3DE23C96E7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28203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8867C22B-4FBC-451C-9F4C-0FB8947A13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374684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D699EC2F-3068-48AD-9867-A7D9AF6B9FE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75997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7261315-1531-4547-9AA1-930767C3B2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5136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B327C4-6AF0-4366-BDDB-EACAD3DB99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DBB90961-BEE6-4FA9-8C3A-8A406FCCD4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269789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D01466-3F99-46C9-9D16-D20E81C2FD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6C39CB4-2546-4416-B9AE-4ED29B5C65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92883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924AE-EC19-4076-B18D-BDDAB8FA0A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EFDD483-FE22-408D-9184-FF50D277C2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47078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F3BBC-A329-4DA6-A719-01D42F9033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A7D8362-96D7-4386-A79B-225162796B5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25976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5E70C-8D9F-4B1F-80F3-8D0DC391CD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60A97913-2888-4758-A4EE-4B6E5646FD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55837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7612F3-747E-4221-A8B9-0F9CC70309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056BEF5B-7A68-43A6-84A3-D0162650D4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40433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AFEABC-AF38-4DC0-A44A-EB63995781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87EBD834-D054-47CF-B3CB-243CC5D300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043351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A481C5-7ACF-4102-A733-4492720ACF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372D1032-BB77-4E97-BCD8-8A7EBFBD736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4102439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53234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8EF4BA4-0D29-4E48-858F-95DA8FC72D1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8300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9475" y="853620"/>
            <a:ext cx="10844011" cy="2003095"/>
          </a:xfrm>
        </p:spPr>
        <p:txBody>
          <a:bodyPr/>
          <a:lstStyle/>
          <a:p>
            <a:pPr algn="ctr"/>
            <a:r>
              <a:rPr lang="es-ES" sz="6000" b="1" dirty="0">
                <a:solidFill>
                  <a:schemeClr val="accent2">
                    <a:lumMod val="75000"/>
                  </a:schemeClr>
                </a:solidFill>
              </a:rPr>
              <a:t>INSTITUCION EDUCATIVA TABLONES </a:t>
            </a:r>
            <a:endParaRPr lang="es-CO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08012" y="3075340"/>
            <a:ext cx="7766936" cy="1928014"/>
          </a:xfrm>
        </p:spPr>
        <p:txBody>
          <a:bodyPr>
            <a:noAutofit/>
          </a:bodyPr>
          <a:lstStyle/>
          <a:p>
            <a:pPr algn="ctr"/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FINANCIERO </a:t>
            </a:r>
          </a:p>
          <a:p>
            <a:pPr algn="ctr"/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 2022</a:t>
            </a:r>
            <a:endParaRPr lang="es-CO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53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CCBB02-E78C-4860-BA88-B7240CF86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38" t="30832" r="34656" b="19667"/>
          <a:stretch/>
        </p:blipFill>
        <p:spPr>
          <a:xfrm>
            <a:off x="1207770" y="2074544"/>
            <a:ext cx="2972855" cy="29775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DE119F-B922-42BE-BFA5-7972DFE85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26" t="22334" r="29781" b="15166"/>
          <a:stretch/>
        </p:blipFill>
        <p:spPr>
          <a:xfrm>
            <a:off x="4341497" y="2560321"/>
            <a:ext cx="3339463" cy="32511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C0A9F1-E724-4B7C-BC3D-3DBDC3A3C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97" t="20833" r="49094" b="11166"/>
          <a:stretch/>
        </p:blipFill>
        <p:spPr>
          <a:xfrm>
            <a:off x="7850504" y="1917521"/>
            <a:ext cx="3133726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2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7A3A92-4F5F-4825-8C38-3A22B41DE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3" t="14666" r="26594" b="44295"/>
          <a:stretch/>
        </p:blipFill>
        <p:spPr>
          <a:xfrm>
            <a:off x="742950" y="2125980"/>
            <a:ext cx="4903470" cy="28144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D9E4F3-4BC7-445B-A006-2B55E3BD3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56" t="42438" r="50875" b="24500"/>
          <a:stretch/>
        </p:blipFill>
        <p:spPr>
          <a:xfrm>
            <a:off x="5646420" y="2057400"/>
            <a:ext cx="3166110" cy="2743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4A35CD-8D3A-4D7B-AFEA-47CAFCCE3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38" t="20334" r="48531" b="36677"/>
          <a:stretch/>
        </p:blipFill>
        <p:spPr>
          <a:xfrm>
            <a:off x="8812530" y="2057400"/>
            <a:ext cx="276606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DCD8C8-F2BA-4738-AF22-F5FF51285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37667" r="46281" b="15500"/>
          <a:stretch/>
        </p:blipFill>
        <p:spPr>
          <a:xfrm>
            <a:off x="1451610" y="2263139"/>
            <a:ext cx="3600450" cy="3549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A22885-C29F-48E4-856D-D1067FB60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62" t="33000" r="22750" b="42667"/>
          <a:stretch/>
        </p:blipFill>
        <p:spPr>
          <a:xfrm>
            <a:off x="5551172" y="2263139"/>
            <a:ext cx="2278378" cy="1668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DAE41C-C7A6-42CF-8F1E-415B1A662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93" t="57334" r="24532" b="18333"/>
          <a:stretch/>
        </p:blipFill>
        <p:spPr>
          <a:xfrm>
            <a:off x="5436872" y="3896123"/>
            <a:ext cx="3703320" cy="19169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859E9F-68A2-4970-B9FD-D907218E5D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62" t="36666" r="37188" b="11570"/>
          <a:stretch/>
        </p:blipFill>
        <p:spPr>
          <a:xfrm>
            <a:off x="8069476" y="1995185"/>
            <a:ext cx="2141432" cy="19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1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83B58F-60DC-4372-90D3-202377722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22000" r="37938" b="8700"/>
          <a:stretch/>
        </p:blipFill>
        <p:spPr>
          <a:xfrm>
            <a:off x="1120140" y="2237560"/>
            <a:ext cx="3543300" cy="34317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657439-8F36-4CCE-9F20-3109C3839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654"/>
          <a:stretch/>
        </p:blipFill>
        <p:spPr>
          <a:xfrm>
            <a:off x="4799651" y="3589020"/>
            <a:ext cx="3377564" cy="29429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F820E4-8BAC-46AF-A5AE-EC1A9E8CD9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8" t="31667" r="16666"/>
          <a:stretch/>
        </p:blipFill>
        <p:spPr>
          <a:xfrm>
            <a:off x="8313426" y="2283006"/>
            <a:ext cx="3451139" cy="31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2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CE9C42-348D-412A-866B-41D7D5A09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34500" r="45625" b="42666"/>
          <a:stretch/>
        </p:blipFill>
        <p:spPr>
          <a:xfrm>
            <a:off x="1177290" y="2263140"/>
            <a:ext cx="3337560" cy="15659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81AF68-CA28-49A5-9A0C-CFD5FED89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68" t="31500" r="9656" b="45667"/>
          <a:stretch/>
        </p:blipFill>
        <p:spPr>
          <a:xfrm>
            <a:off x="4504140" y="2263140"/>
            <a:ext cx="3337560" cy="15659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793448-3621-4DB6-AC3B-AD21BCB8E1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19" t="46001" r="23687" b="34740"/>
          <a:stretch/>
        </p:blipFill>
        <p:spPr>
          <a:xfrm>
            <a:off x="1029420" y="4091940"/>
            <a:ext cx="2365290" cy="2000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953385-CFC3-48C2-BC46-AE0FD7A3F6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82" t="45833" r="45342" b="31333"/>
          <a:stretch/>
        </p:blipFill>
        <p:spPr>
          <a:xfrm>
            <a:off x="3486150" y="4091940"/>
            <a:ext cx="3337560" cy="21515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BCD2D2-2B91-449D-A01E-540264EF5B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94" t="59667" r="26406" b="25166"/>
          <a:stretch/>
        </p:blipFill>
        <p:spPr>
          <a:xfrm>
            <a:off x="6823710" y="4174669"/>
            <a:ext cx="3474720" cy="21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79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C6FCDC-D446-438C-A331-17A952E45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37" t="11666" r="17594" b="15334"/>
          <a:stretch/>
        </p:blipFill>
        <p:spPr>
          <a:xfrm>
            <a:off x="1165861" y="2265860"/>
            <a:ext cx="4640580" cy="26746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B03F8E-EBB5-4B51-9175-E5551748A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7" r="31683" b="21491"/>
          <a:stretch/>
        </p:blipFill>
        <p:spPr>
          <a:xfrm>
            <a:off x="6349365" y="2449651"/>
            <a:ext cx="4676774" cy="27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b="34528"/>
          <a:stretch/>
        </p:blipFill>
        <p:spPr>
          <a:xfrm>
            <a:off x="454996" y="2951926"/>
            <a:ext cx="2588455" cy="29029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27363"/>
          <a:stretch/>
        </p:blipFill>
        <p:spPr>
          <a:xfrm>
            <a:off x="3562066" y="2820267"/>
            <a:ext cx="2893325" cy="3166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/>
          <a:stretch/>
        </p:blipFill>
        <p:spPr>
          <a:xfrm>
            <a:off x="6852850" y="2788152"/>
            <a:ext cx="2086362" cy="33621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72" y="2686962"/>
            <a:ext cx="2042736" cy="3463359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C45058-3B46-41F4-8617-97207BFD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0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135826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3783858" y="1454553"/>
            <a:ext cx="4333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SITUACION FINANCIERA </a:t>
            </a:r>
          </a:p>
          <a:p>
            <a:pPr algn="ctr"/>
            <a:r>
              <a:rPr lang="es-ES" sz="2400" b="1" dirty="0"/>
              <a:t>A 31 DE DICIEMBRE DEL 2022</a:t>
            </a:r>
            <a:endParaRPr lang="es-CO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8117306" y="5534525"/>
            <a:ext cx="23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MUCHAS GRACIAS!!!</a:t>
            </a:r>
            <a:endParaRPr lang="es-CO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A8F3ABD-A423-4202-B82C-D33D949FE00E}"/>
              </a:ext>
            </a:extLst>
          </p:cNvPr>
          <p:cNvSpPr/>
          <p:nvPr/>
        </p:nvSpPr>
        <p:spPr>
          <a:xfrm>
            <a:off x="1873764" y="2676578"/>
            <a:ext cx="8801855" cy="2772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dirty="0">
                <a:latin typeface="Century Gothic" panose="020B0502020202020204" pitchFamily="34" charset="0"/>
              </a:rPr>
              <a:t>INGRESOS DURANTE  AÑO 2022                            	</a:t>
            </a:r>
            <a:r>
              <a:rPr lang="es-CO" altLang="es-CO" sz="2000" dirty="0">
                <a:latin typeface="Century Gothic" panose="020B0502020202020204" pitchFamily="34" charset="0"/>
              </a:rPr>
              <a:t>$ 85.601.086.</a:t>
            </a:r>
            <a:r>
              <a:rPr lang="es-CO" altLang="es-CO" sz="1200" dirty="0">
                <a:latin typeface="Century Gothic" panose="020B0502020202020204" pitchFamily="34" charset="0"/>
              </a:rPr>
              <a:t>84</a:t>
            </a:r>
          </a:p>
          <a:p>
            <a:pPr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dirty="0">
                <a:latin typeface="Century Gothic" panose="020B0502020202020204" pitchFamily="34" charset="0"/>
              </a:rPr>
              <a:t>MENOS GASTOS AÑO 2022			</a:t>
            </a:r>
            <a:r>
              <a:rPr lang="es-CO" altLang="es-CO" sz="2000" dirty="0">
                <a:latin typeface="Century Gothic" panose="020B0502020202020204" pitchFamily="34" charset="0"/>
              </a:rPr>
              <a:t>    			$ 85.106.477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endParaRPr lang="es-CO" altLang="es-CO" sz="2000" b="1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2000" b="1" dirty="0">
                <a:latin typeface="Century Gothic" panose="020B0502020202020204" pitchFamily="34" charset="0"/>
              </a:rPr>
              <a:t>SALDO EN BANCOS AL 31 DICIEMBRE 2022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2800" b="1" dirty="0">
                <a:latin typeface="Century Gothic" panose="020B0502020202020204" pitchFamily="34" charset="0"/>
              </a:rPr>
              <a:t>$494.609.</a:t>
            </a:r>
            <a:r>
              <a:rPr lang="es-CO" altLang="es-CO" b="1" dirty="0">
                <a:latin typeface="Century Gothic" panose="020B0502020202020204" pitchFamily="34" charset="0"/>
              </a:rPr>
              <a:t>84</a:t>
            </a:r>
            <a:endParaRPr lang="es-CO" altLang="es-CO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3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4552" y="570963"/>
            <a:ext cx="10161431" cy="49798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br>
              <a:rPr lang="es-ES" b="1" dirty="0"/>
            </a:b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 DE RECURSOS</a:t>
            </a:r>
            <a:b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 DE INGRESOS </a:t>
            </a:r>
            <a:b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700" dirty="0">
                <a:solidFill>
                  <a:schemeClr val="tx1"/>
                </a:solidFill>
              </a:rPr>
            </a:br>
            <a:br>
              <a:rPr lang="es-ES" b="1" dirty="0"/>
            </a:br>
            <a:endParaRPr lang="es-CO" sz="220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11499" y="4964404"/>
            <a:ext cx="9569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s-ES" sz="2000" b="1" dirty="0">
                <a:latin typeface="Century Gothic" panose="020B0502020202020204" pitchFamily="34" charset="0"/>
              </a:rPr>
              <a:t>La tendencia de los ingresos anuales durante el año 2022, genero una disminución respecto al año 2021, lo anterior debido al menor ingreso por de gratuidad SGP y que no se recibieron recursos FOME (Fondo de Mitigación de Emergencias)</a:t>
            </a:r>
            <a:r>
              <a:rPr lang="es-ES" altLang="es-E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DDEF38D-21F8-431C-932C-4A45B3687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352659"/>
              </p:ext>
            </p:extLst>
          </p:nvPr>
        </p:nvGraphicFramePr>
        <p:xfrm>
          <a:off x="1885950" y="1851660"/>
          <a:ext cx="8081010" cy="311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080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7218" y="70104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INGRESOS FINANCIEROS 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2022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769F200-21CB-4C05-94B8-FD130E8CC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133314"/>
              </p:ext>
            </p:extLst>
          </p:nvPr>
        </p:nvGraphicFramePr>
        <p:xfrm>
          <a:off x="1877218" y="2308861"/>
          <a:ext cx="8284052" cy="2823209"/>
        </p:xfrm>
        <a:graphic>
          <a:graphicData uri="http://schemas.openxmlformats.org/drawingml/2006/table">
            <a:tbl>
              <a:tblPr/>
              <a:tblGrid>
                <a:gridCol w="5975382">
                  <a:extLst>
                    <a:ext uri="{9D8B030D-6E8A-4147-A177-3AD203B41FA5}">
                      <a16:colId xmlns:a16="http://schemas.microsoft.com/office/drawing/2014/main" val="1542776869"/>
                    </a:ext>
                  </a:extLst>
                </a:gridCol>
                <a:gridCol w="2308670">
                  <a:extLst>
                    <a:ext uri="{9D8B030D-6E8A-4147-A177-3AD203B41FA5}">
                      <a16:colId xmlns:a16="http://schemas.microsoft.com/office/drawing/2014/main" val="2642705996"/>
                    </a:ext>
                  </a:extLst>
                </a:gridCol>
              </a:tblGrid>
              <a:tr h="320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effectLst/>
                          <a:latin typeface="Arial" panose="020B0604020202020204" pitchFamily="34" charset="0"/>
                        </a:rPr>
                        <a:t>INGRESOS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 dirty="0"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897562"/>
                  </a:ext>
                </a:extLst>
              </a:tr>
              <a:tr h="30521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TRASNFERENCIAS RECURSOS SGP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$ 73,702,318.00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102854"/>
                  </a:ext>
                </a:extLst>
              </a:tr>
              <a:tr h="30521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CICLOS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$ 510,000.00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093359"/>
                  </a:ext>
                </a:extLst>
              </a:tr>
              <a:tr h="30521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INTERESES BANCARIOS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$ 16,777.74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282068"/>
                  </a:ext>
                </a:extLst>
              </a:tr>
              <a:tr h="610423">
                <a:tc>
                  <a:txBody>
                    <a:bodyPr/>
                    <a:lstStyle/>
                    <a:p>
                      <a:pPr algn="just" fontAlgn="b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RECURSOS DEL BALANCE DISPONIBILIDAD INICIAL AÑO 2022 (Menos impuestos)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$ 10,696,391.10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181254"/>
                  </a:ext>
                </a:extLst>
              </a:tr>
              <a:tr h="30521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CONCESION DE ESPACIOS (Tienda Escolar)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$ 625,600.00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51104"/>
                  </a:ext>
                </a:extLst>
              </a:tr>
              <a:tr h="30521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DONACIONES OTROS INGRESOS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800" b="0" i="0" u="none" strike="noStrike">
                          <a:effectLst/>
                          <a:latin typeface="Arial" panose="020B0604020202020204" pitchFamily="34" charset="0"/>
                        </a:rPr>
                        <a:t>$ 50,000.00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602130"/>
                  </a:ext>
                </a:extLst>
              </a:tr>
              <a:tr h="3662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effectLst/>
                          <a:latin typeface="Arial" panose="020B0604020202020204" pitchFamily="34" charset="0"/>
                        </a:rPr>
                        <a:t>TOTAL PRESUPUESTO INGRESO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2000" b="1" i="0" u="none" strike="noStrike" dirty="0">
                          <a:effectLst/>
                          <a:latin typeface="Arial" panose="020B0604020202020204" pitchFamily="34" charset="0"/>
                        </a:rPr>
                        <a:t>$ 85,601,086.84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940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17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295519" y="339143"/>
            <a:ext cx="8596668" cy="13208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INGRESOS FINANCIEROS 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2022 </a:t>
            </a:r>
            <a:endParaRPr lang="es-CO" sz="4400" dirty="0">
              <a:solidFill>
                <a:schemeClr val="tx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D71B73F-C59E-47CD-B250-FC4ECC4E7F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845086"/>
              </p:ext>
            </p:extLst>
          </p:nvPr>
        </p:nvGraphicFramePr>
        <p:xfrm>
          <a:off x="2503170" y="1863090"/>
          <a:ext cx="7292340" cy="436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04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8760" y="98679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RESUMEN DE GASTOS REALIZADOS AÑO 2022 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6EC670B-80E8-4A8D-84D1-0613A66E76C4}"/>
              </a:ext>
            </a:extLst>
          </p:cNvPr>
          <p:cNvSpPr/>
          <p:nvPr/>
        </p:nvSpPr>
        <p:spPr>
          <a:xfrm>
            <a:off x="1508760" y="2397775"/>
            <a:ext cx="8881110" cy="237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GASTOS DE FUNCIONAMIENTO</a:t>
            </a:r>
          </a:p>
          <a:p>
            <a:pPr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BIENES Y SERVICIOS 			$ 85.106.477	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endParaRPr lang="es-CO" alt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b="1" dirty="0">
                <a:latin typeface="Century Gothic" panose="020B0502020202020204" pitchFamily="34" charset="0"/>
              </a:rPr>
              <a:t>TOTAL GASTOS DE FUNCIONAMIENTO REALIZADOS  DURANTE EL AÑO 2022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2400" b="1" dirty="0">
                <a:latin typeface="Century Gothic" panose="020B0502020202020204" pitchFamily="34" charset="0"/>
              </a:rPr>
              <a:t>$ 85.106.477</a:t>
            </a:r>
          </a:p>
        </p:txBody>
      </p:sp>
    </p:spTree>
    <p:extLst>
      <p:ext uri="{BB962C8B-B14F-4D97-AF65-F5344CB8AC3E}">
        <p14:creationId xmlns:p14="http://schemas.microsoft.com/office/powerpoint/2010/main" val="113849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762" y="6096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GASTOS FINANCIEROS DETALLADOS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2022 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ABC4B3-AB04-4F72-9ADC-D5C27A8B77DA}"/>
              </a:ext>
            </a:extLst>
          </p:cNvPr>
          <p:cNvSpPr txBox="1"/>
          <p:nvPr/>
        </p:nvSpPr>
        <p:spPr>
          <a:xfrm>
            <a:off x="1203899" y="2308860"/>
            <a:ext cx="924687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Prestación de servicios profesional contable, financiera, presupuestal.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Prestación de servicio de internet sede principal.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Prestación de servicio de mantenimiento de infraestructura, zonas verdes.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a todo costo para el mantenimiento y adecuación de patio en la sede Rita sabogal de la </a:t>
            </a:r>
            <a:r>
              <a:rPr lang="es-CO" dirty="0" err="1"/>
              <a:t>ie</a:t>
            </a:r>
            <a:r>
              <a:rPr lang="es-CO" dirty="0"/>
              <a:t> tablones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Suministro de implementos de aseo para el normal funcionamiento de la I.E.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Suministro de papelería y útiles de oficina para dotación docentes y personal área administrativa.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ES" altLang="es-ES" dirty="0"/>
              <a:t>Servicio de renovación de la licencia de uso de software plataforma </a:t>
            </a:r>
            <a:r>
              <a:rPr lang="es-ES" altLang="es-ES" dirty="0" err="1"/>
              <a:t>compuservix</a:t>
            </a:r>
            <a:r>
              <a:rPr lang="es-ES" altLang="es-ES" dirty="0"/>
              <a:t> </a:t>
            </a:r>
            <a:r>
              <a:rPr lang="es-ES" altLang="es-ES" dirty="0" err="1"/>
              <a:t>ltda</a:t>
            </a:r>
            <a:endParaRPr lang="es-ES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ES" altLang="es-ES" dirty="0"/>
              <a:t>Prestación de servicio para soporte y adquisición de paquete de facturas electrónicas.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ES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3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CE3B06D-603D-4DB2-84D9-BFC271BCAC6D}"/>
              </a:ext>
            </a:extLst>
          </p:cNvPr>
          <p:cNvSpPr txBox="1"/>
          <p:nvPr/>
        </p:nvSpPr>
        <p:spPr>
          <a:xfrm>
            <a:off x="1200150" y="720090"/>
            <a:ext cx="9326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Adquisición de equipos tecnológicos (equipo de computo de escritorio (1), impresora multifuncional Ref. L3210 (1) y ventiladores (3))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Suministro  de diplomas, actas individuales de grado, porta diplomas de bachiller  elementos necesarios para la graduación de los estudiantes de la promoción 2022.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Adquisición de póliza multirriesgo pyme que salvaguarde los bienes muebles de sedes, póliza de responsabilidad civil extracontractual y póliza de manejo global comercial para los funcionarios.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para el mantenimiento preventivo y correctivo a los equipos de computo, administración sitio web y cámaras de seguridad.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profesional para la implementación de sistema de tratamiento de agua residuales domésticos- star.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De Recarga Y Mantenimiento  De Extintores (Kit Válvula, Manómetro, Kit Extintor).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a todo costo para el mantenimiento preventivo y correctivo de las impresoras.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altLang="es-ES" dirty="0"/>
              <a:t>Prestación de servicio  para la instalación de purificadores de agua  incluido accesorios </a:t>
            </a:r>
            <a:endParaRPr 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9087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4CEEFE-56EB-45C0-9F85-40DF160A4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55" y="2105840"/>
            <a:ext cx="2967285" cy="28346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5C5759-F0EA-4BDD-8FED-7CDE5248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999" y="2983230"/>
            <a:ext cx="2794134" cy="28346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A891B2-D9D5-4DE7-8266-2DD15AF18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192" y="2105840"/>
            <a:ext cx="307323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2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473829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b="1" dirty="0"/>
              <a:t>REGISTRO FOTOGRAFICO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7D70D5-7BBE-4EC4-A1DF-275F78720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3" t="36167" r="28844" b="10001"/>
          <a:stretch/>
        </p:blipFill>
        <p:spPr>
          <a:xfrm>
            <a:off x="1280226" y="2354580"/>
            <a:ext cx="4815774" cy="32232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E44363-2AB5-42C5-8BC1-2C97614F4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00" t="29001" r="23219" b="16166"/>
          <a:stretch/>
        </p:blipFill>
        <p:spPr>
          <a:xfrm>
            <a:off x="6371150" y="2228850"/>
            <a:ext cx="3791494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07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87732</TotalTime>
  <Words>477</Words>
  <Application>Microsoft Office PowerPoint</Application>
  <PresentationFormat>Panorámica</PresentationFormat>
  <Paragraphs>113</Paragraphs>
  <Slides>17</Slides>
  <Notes>16</Notes>
  <HiddenSlides>3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Trebuchet MS</vt:lpstr>
      <vt:lpstr>Wingdings</vt:lpstr>
      <vt:lpstr>Wingdings 2</vt:lpstr>
      <vt:lpstr>Wingdings 3</vt:lpstr>
      <vt:lpstr>Faceta</vt:lpstr>
      <vt:lpstr>INSTITUCION EDUCATIVA TABLONES </vt:lpstr>
      <vt:lpstr>INSTITUCION EDUCATIVA TABLONES  ANALISIS DE RECURSOS COMPORTAMIENTO DE INGRESOS    </vt:lpstr>
      <vt:lpstr>INSTITUCION EDUCATIVA TABLONES INGRESOS FINANCIEROS  AÑO 2022 </vt:lpstr>
      <vt:lpstr>Presentación de PowerPoint</vt:lpstr>
      <vt:lpstr>INSTITUCION EDUCATIVA TABLONES RESUMEN DE GASTOS REALIZADOS AÑO 2022  </vt:lpstr>
      <vt:lpstr>INSTITUCION EDUCATIVA TABLONES GASTOS FINANCIEROS DETALLADOS AÑO 2022  </vt:lpstr>
      <vt:lpstr>Presentación de PowerPoint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 REGISTRO FOTOGRAFICO</vt:lpstr>
      <vt:lpstr>INSTITUCION EDUCATIVA TABLONES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 EDUCATIVA TABLONES</dc:title>
  <dc:creator>SANDRA</dc:creator>
  <cp:lastModifiedBy>Janus</cp:lastModifiedBy>
  <cp:revision>110</cp:revision>
  <cp:lastPrinted>2023-02-15T14:09:25Z</cp:lastPrinted>
  <dcterms:created xsi:type="dcterms:W3CDTF">2021-03-28T14:13:54Z</dcterms:created>
  <dcterms:modified xsi:type="dcterms:W3CDTF">2023-03-15T14:18:05Z</dcterms:modified>
</cp:coreProperties>
</file>