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259" r:id="rId4"/>
    <p:sldId id="257" r:id="rId5"/>
    <p:sldId id="261" r:id="rId6"/>
    <p:sldId id="279" r:id="rId7"/>
    <p:sldId id="303" r:id="rId8"/>
    <p:sldId id="266" r:id="rId9"/>
    <p:sldId id="280" r:id="rId10"/>
    <p:sldId id="309" r:id="rId11"/>
    <p:sldId id="310" r:id="rId12"/>
    <p:sldId id="311" r:id="rId13"/>
    <p:sldId id="312" r:id="rId14"/>
    <p:sldId id="313" r:id="rId15"/>
    <p:sldId id="314" r:id="rId16"/>
    <p:sldId id="281" r:id="rId17"/>
    <p:sldId id="315" r:id="rId18"/>
    <p:sldId id="316" r:id="rId19"/>
    <p:sldId id="307" r:id="rId20"/>
    <p:sldId id="285" r:id="rId21"/>
    <p:sldId id="278" r:id="rId22"/>
  </p:sldIdLst>
  <p:sldSz cx="12192000" cy="6858000"/>
  <p:notesSz cx="7065963" cy="106711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CONTABILIDAD%20IE%20TABLONES\CONTABILIDAD%202023\PRESUPUESTO\CIERRE%20DE%20PRESUPUESTO\CIERRE%20DE%20PRESUPUESTO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INGRESOS ULTIMOS 5 AÑOS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8283766509384347"/>
          <c:y val="0.16766974733546994"/>
          <c:w val="0.77014924794917239"/>
          <c:h val="0.67230035056806714"/>
        </c:manualLayout>
      </c:layout>
      <c:lineChart>
        <c:grouping val="standard"/>
        <c:varyColors val="0"/>
        <c:ser>
          <c:idx val="0"/>
          <c:order val="0"/>
          <c:tx>
            <c:strRef>
              <c:f>'INFORME GESTION'!$I$2:$I$3</c:f>
              <c:strCache>
                <c:ptCount val="2"/>
                <c:pt idx="1">
                  <c:v>INGRESOS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'INFORME GESTION'!$H$4:$H$8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'INFORME GESTION'!$I$4:$I$8</c:f>
              <c:numCache>
                <c:formatCode>_("$"\ * #,##0.00_);_("$"\ * \(#,##0.00\);_("$"\ * "-"??_);_(@_)</c:formatCode>
                <c:ptCount val="5"/>
                <c:pt idx="0">
                  <c:v>79708175.370000005</c:v>
                </c:pt>
                <c:pt idx="1">
                  <c:v>104806054.37</c:v>
                </c:pt>
                <c:pt idx="2">
                  <c:v>112804816.87</c:v>
                </c:pt>
                <c:pt idx="3">
                  <c:v>85601086.839999989</c:v>
                </c:pt>
                <c:pt idx="4">
                  <c:v>77622955.019999996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E4-4123-BD63-FABB86136A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60784872"/>
        <c:axId val="360774704"/>
      </c:lineChart>
      <c:catAx>
        <c:axId val="360784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774704"/>
        <c:crosses val="autoZero"/>
        <c:auto val="1"/>
        <c:lblAlgn val="ctr"/>
        <c:lblOffset val="100"/>
        <c:noMultiLvlLbl val="0"/>
      </c:catAx>
      <c:valAx>
        <c:axId val="36077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\ * #,##0.00_);_(&quot;$&quot;\ * \(#,##0.00\);_(&quot;$&quot;\ 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607848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/>
      </a:solidFill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'INFORME DE GESTION'!$C$5:$C$11</c:f>
              <c:strCache>
                <c:ptCount val="7"/>
                <c:pt idx="0">
                  <c:v>RECURSOS DEL BALANCE (Saldo en bancos a 1 de enero 2023)</c:v>
                </c:pt>
                <c:pt idx="1">
                  <c:v>CONSTANCIAS Y CERTIFICADOS </c:v>
                </c:pt>
                <c:pt idx="2">
                  <c:v>MATRICULA CICLOS </c:v>
                </c:pt>
                <c:pt idx="3">
                  <c:v>TRANSFERENCIA DEL NIVEL NACIONAL-SGP </c:v>
                </c:pt>
                <c:pt idx="4">
                  <c:v>TRANSFERENCIA DEL NIVEL MUNICIPAL - ICFES</c:v>
                </c:pt>
                <c:pt idx="5">
                  <c:v>RENDIMIENTOS FINANCIEROS</c:v>
                </c:pt>
                <c:pt idx="6">
                  <c:v>OTROS INGRESOS (Devolucion de cuentas por cobrar impuestos)</c:v>
                </c:pt>
              </c:strCache>
            </c:strRef>
          </c:cat>
          <c:val>
            <c:numRef>
              <c:f>'INFORME DE GESTION'!$D$5:$D$11</c:f>
              <c:numCache>
                <c:formatCode>0.00%</c:formatCode>
                <c:ptCount val="7"/>
                <c:pt idx="0">
                  <c:v>5.6505171683684241E-3</c:v>
                </c:pt>
                <c:pt idx="1">
                  <c:v>3.7102426714596876E-3</c:v>
                </c:pt>
                <c:pt idx="2">
                  <c:v>6.9567050089869142E-3</c:v>
                </c:pt>
                <c:pt idx="3">
                  <c:v>0.94498903038540871</c:v>
                </c:pt>
                <c:pt idx="4">
                  <c:v>3.7360082455670462E-2</c:v>
                </c:pt>
                <c:pt idx="5">
                  <c:v>1.4820590116719829E-4</c:v>
                </c:pt>
                <c:pt idx="6">
                  <c:v>1.1852164089385113E-3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F1-4C27-8DE7-ADD26B540C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43319016"/>
        <c:axId val="443319344"/>
      </c:barChart>
      <c:catAx>
        <c:axId val="443319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3319344"/>
        <c:crosses val="autoZero"/>
        <c:auto val="1"/>
        <c:lblAlgn val="ctr"/>
        <c:lblOffset val="100"/>
        <c:noMultiLvlLbl val="0"/>
      </c:catAx>
      <c:valAx>
        <c:axId val="44331934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43319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81CF20B-1423-4853-A5EA-BAEA88533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7D0C953-7E42-4032-9A80-486F7EDD4F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0241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r">
              <a:defRPr sz="1300"/>
            </a:lvl1pPr>
          </a:lstStyle>
          <a:p>
            <a:r>
              <a:rPr lang="es-CO"/>
              <a:t>15/02/2023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7640599-8993-43CE-80DD-C1B9C698D87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5C9D9C-BFED-47D9-A2DF-311830577A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0241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r">
              <a:defRPr sz="1300"/>
            </a:lvl1pPr>
          </a:lstStyle>
          <a:p>
            <a:fld id="{D11CE8D0-384A-4C72-853A-AFBBB367A1D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4293653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2414" y="1"/>
            <a:ext cx="3061917" cy="535412"/>
          </a:xfrm>
          <a:prstGeom prst="rect">
            <a:avLst/>
          </a:prstGeom>
        </p:spPr>
        <p:txBody>
          <a:bodyPr vert="horz" lIns="101330" tIns="50665" rIns="101330" bIns="50665" rtlCol="0"/>
          <a:lstStyle>
            <a:lvl1pPr algn="r">
              <a:defRPr sz="1300"/>
            </a:lvl1pPr>
          </a:lstStyle>
          <a:p>
            <a:r>
              <a:rPr lang="es-CO"/>
              <a:t>15/02/2023</a:t>
            </a:r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31788" y="1333500"/>
            <a:ext cx="6402387" cy="3602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1330" tIns="50665" rIns="101330" bIns="50665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6597" y="5135506"/>
            <a:ext cx="5652770" cy="4201775"/>
          </a:xfrm>
          <a:prstGeom prst="rect">
            <a:avLst/>
          </a:prstGeom>
        </p:spPr>
        <p:txBody>
          <a:bodyPr vert="horz" lIns="101330" tIns="50665" rIns="101330" bIns="50665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2414" y="10135767"/>
            <a:ext cx="3061917" cy="535411"/>
          </a:xfrm>
          <a:prstGeom prst="rect">
            <a:avLst/>
          </a:prstGeom>
        </p:spPr>
        <p:txBody>
          <a:bodyPr vert="horz" lIns="101330" tIns="50665" rIns="101330" bIns="50665" rtlCol="0" anchor="b"/>
          <a:lstStyle>
            <a:lvl1pPr algn="r">
              <a:defRPr sz="1300"/>
            </a:lvl1pPr>
          </a:lstStyle>
          <a:p>
            <a:fld id="{37A2D8E1-42A8-425F-BC26-AE58C2A9737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75470885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83E82A-5CF1-4213-AE7C-1B82063E85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FB29BE2-7191-49F4-9ADC-9353D452114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136043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51181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88687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992818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057580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598246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8EF4BA4-0D29-4E48-858F-95DA8FC72D1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83004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17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8EF4BA4-0D29-4E48-858F-95DA8FC72D1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807127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C8EF4BA4-0D29-4E48-858F-95DA8FC72D1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26707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DCDE4-539F-4378-8828-D4A14FF4DA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7261315-1531-4547-9AA1-930767C3B2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51366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B327C4-6AF0-4366-BDDB-EACAD3DB99B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DBB90961-BEE6-4FA9-8C3A-8A406FCCD4D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26978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1924AE-EC19-4076-B18D-BDDAB8FA0A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5EFDD483-FE22-408D-9184-FF50D277C2E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470780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D01466-3F99-46C9-9D16-D20E81C2FD8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B6C39CB4-2546-4416-B9AE-4ED29B5C65D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928839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2F3BBC-A329-4DA6-A719-01D42F90335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FA7D8362-96D7-4386-A79B-225162796B5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25976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F5E70C-8D9F-4B1F-80F3-8D0DC391CD2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60A97913-2888-4758-A4EE-4B6E5646FD2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55837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C7612F3-747E-4221-A8B9-0F9CC70309A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056BEF5B-7A68-43A6-84A3-D0162650D4E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40433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6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AFEABC-AF38-4DC0-A44A-EB63995781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87EBD834-D054-47CF-B3CB-243CC5D3005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2043351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8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A481C5-7ACF-4102-A733-4492720ACF6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372D1032-BB77-4E97-BCD8-8A7EBFBD736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4102439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9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353234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A2D8E1-42A8-425F-BC26-AE58C2A97374}" type="slidenum">
              <a:rPr lang="es-CO" smtClean="0"/>
              <a:t>10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63D778-67B3-4D07-80C2-54079DB89B0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fecha 5">
            <a:extLst>
              <a:ext uri="{FF2B5EF4-FFF2-40B4-BE49-F238E27FC236}">
                <a16:creationId xmlns:a16="http://schemas.microsoft.com/office/drawing/2014/main" id="{7535FA19-291F-43CD-A8E8-FC8A0937BE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s-CO"/>
              <a:t>15/02/2023</a:t>
            </a:r>
          </a:p>
        </p:txBody>
      </p:sp>
    </p:spTree>
    <p:extLst>
      <p:ext uri="{BB962C8B-B14F-4D97-AF65-F5344CB8AC3E}">
        <p14:creationId xmlns:p14="http://schemas.microsoft.com/office/powerpoint/2010/main" val="1286037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sldNum="0" hdr="0" ft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69475" y="853620"/>
            <a:ext cx="10844011" cy="2003095"/>
          </a:xfrm>
        </p:spPr>
        <p:txBody>
          <a:bodyPr/>
          <a:lstStyle/>
          <a:p>
            <a:pPr algn="ctr"/>
            <a:r>
              <a:rPr lang="es-ES" sz="6000" b="1" dirty="0">
                <a:solidFill>
                  <a:schemeClr val="accent2">
                    <a:lumMod val="75000"/>
                  </a:schemeClr>
                </a:solidFill>
              </a:rPr>
              <a:t>INSTITUCION EDUCATIVA TABLONES </a:t>
            </a:r>
            <a:endParaRPr lang="es-CO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08012" y="3075340"/>
            <a:ext cx="7766936" cy="1928014"/>
          </a:xfrm>
        </p:spPr>
        <p:txBody>
          <a:bodyPr>
            <a:noAutofit/>
          </a:bodyPr>
          <a:lstStyle/>
          <a:p>
            <a:pPr algn="ctr"/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INFORME FINANCIERO </a:t>
            </a:r>
          </a:p>
          <a:p>
            <a:pPr algn="ctr"/>
            <a:r>
              <a:rPr lang="es-ES" sz="4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AÑO 2023</a:t>
            </a:r>
            <a:endParaRPr lang="es-CO" sz="4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531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SUMINISTRO DE MATERIALES DE FERRETERIA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A527046-7D96-42AD-8627-CAAA542E19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56" y="1582896"/>
            <a:ext cx="3481388" cy="2349500"/>
          </a:xfrm>
          <a:prstGeom prst="rect">
            <a:avLst/>
          </a:prstGeom>
          <a:noFill/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E9D9101-AACE-4EF2-B3A3-AF5826FFA08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030" y="1493361"/>
            <a:ext cx="2937510" cy="243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B8F290-403C-419F-8EA6-32E37BCFB6B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6" y="1538128"/>
            <a:ext cx="3201352" cy="239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4494A67-F66E-4E98-BE2E-65B0A14172E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4056240"/>
            <a:ext cx="2901315" cy="2218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863B2F6-F555-44D7-8F7D-E535556094A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776" y="4017574"/>
            <a:ext cx="3201352" cy="229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165A7B4B-EA36-4976-B821-D2E318017688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856" y="4017575"/>
            <a:ext cx="3481388" cy="2296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083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DIPLOMAS Y ACTAS DE GRADO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849C61F-E306-406D-A1DC-BF2147925E3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67" r="7885" b="34133"/>
          <a:stretch/>
        </p:blipFill>
        <p:spPr bwMode="auto">
          <a:xfrm>
            <a:off x="937260" y="1914524"/>
            <a:ext cx="2886692" cy="30289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44E553-ACD8-4EF7-B0EF-C832EDC36BE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" b="26371"/>
          <a:stretch/>
        </p:blipFill>
        <p:spPr bwMode="auto">
          <a:xfrm>
            <a:off x="4171306" y="1834514"/>
            <a:ext cx="3510300" cy="3108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519CADF-11E5-494B-AA77-81E71A9008F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9" b="13359"/>
          <a:stretch/>
        </p:blipFill>
        <p:spPr bwMode="auto">
          <a:xfrm>
            <a:off x="8160067" y="1874520"/>
            <a:ext cx="3510300" cy="3108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7730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PLANTA FISICA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E02C9C5-67D1-4279-814B-354D8A3725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6" t="18167" r="56405" b="12000"/>
          <a:stretch/>
        </p:blipFill>
        <p:spPr>
          <a:xfrm>
            <a:off x="8207990" y="1371600"/>
            <a:ext cx="3347740" cy="47891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022DB0-6B42-4914-9201-8B2EF7390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750" t="25500" r="25938" b="7833"/>
          <a:stretch/>
        </p:blipFill>
        <p:spPr>
          <a:xfrm>
            <a:off x="911841" y="1748790"/>
            <a:ext cx="3817620" cy="4572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2AEDC17-93F1-4B1F-8D2C-2DACEC30F7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375" t="23666" r="28469" b="6500"/>
          <a:stretch/>
        </p:blipFill>
        <p:spPr>
          <a:xfrm>
            <a:off x="4502766" y="1640205"/>
            <a:ext cx="3554730" cy="478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5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PLANTA FISICA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2DF151-FF85-43E3-BCE4-20068CA50B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12" t="22834" r="23875" b="24667"/>
          <a:stretch/>
        </p:blipFill>
        <p:spPr>
          <a:xfrm>
            <a:off x="1377316" y="1777364"/>
            <a:ext cx="4549140" cy="38461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6F8168-702F-4EE7-AC34-E033A207B0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5" t="35334" r="22281" b="15500"/>
          <a:stretch/>
        </p:blipFill>
        <p:spPr>
          <a:xfrm>
            <a:off x="5926456" y="2014536"/>
            <a:ext cx="467487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4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PLANTA FISICA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5C1F40-A766-4A3A-A2E9-3AA3DA820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50" t="25167" r="27906" b="11501"/>
          <a:stretch/>
        </p:blipFill>
        <p:spPr>
          <a:xfrm>
            <a:off x="480060" y="1474470"/>
            <a:ext cx="3577590" cy="4343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821F20-389C-498A-BA4E-DE370034E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436" t="29166" r="2501" b="30000"/>
          <a:stretch/>
        </p:blipFill>
        <p:spPr>
          <a:xfrm>
            <a:off x="4263390" y="1680210"/>
            <a:ext cx="4400550" cy="41376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20D0619-6BEC-4B05-B800-6F238493C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9" t="23000" r="43469" b="16666"/>
          <a:stretch/>
        </p:blipFill>
        <p:spPr>
          <a:xfrm>
            <a:off x="8663940" y="1474470"/>
            <a:ext cx="3296958" cy="413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1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2368A141-B705-4974-B780-51C070C17387}"/>
              </a:ext>
            </a:extLst>
          </p:cNvPr>
          <p:cNvSpPr txBox="1">
            <a:spLocks/>
          </p:cNvSpPr>
          <p:nvPr/>
        </p:nvSpPr>
        <p:spPr>
          <a:xfrm>
            <a:off x="1628122" y="276681"/>
            <a:ext cx="8596668" cy="10949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PLANTA FISICA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74039F-0EFC-40A8-AB1A-73CDEDD3B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9" t="22334" r="42719" b="6166"/>
          <a:stretch/>
        </p:blipFill>
        <p:spPr>
          <a:xfrm>
            <a:off x="840702" y="1657350"/>
            <a:ext cx="3662718" cy="482346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6A2D428-5B64-4594-A50E-57EEFB7E4C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937" t="28500" r="30813" b="19833"/>
          <a:stretch/>
        </p:blipFill>
        <p:spPr>
          <a:xfrm>
            <a:off x="4941570" y="1814150"/>
            <a:ext cx="3425190" cy="44037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715DB71-0B1A-4D75-A187-BD9DC618F2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750" t="20000" r="50000" b="28667"/>
          <a:stretch/>
        </p:blipFill>
        <p:spPr>
          <a:xfrm>
            <a:off x="8526780" y="1714500"/>
            <a:ext cx="3303270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52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482F0D1-FE8F-42DB-B9B7-65D4007D6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3072" y="596721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DE IMPRESORAS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7170" name="Imagen 32">
            <a:extLst>
              <a:ext uri="{FF2B5EF4-FFF2-40B4-BE49-F238E27FC236}">
                <a16:creationId xmlns:a16="http://schemas.microsoft.com/office/drawing/2014/main" id="{32DA8016-4EE3-4049-80EF-BFBA84307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55" y="582004"/>
            <a:ext cx="2137410" cy="284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Imagen 36">
            <a:extLst>
              <a:ext uri="{FF2B5EF4-FFF2-40B4-BE49-F238E27FC236}">
                <a16:creationId xmlns:a16="http://schemas.microsoft.com/office/drawing/2014/main" id="{97C43C05-72C4-4866-BBB4-8AD4F08B0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1" b="21204"/>
          <a:stretch/>
        </p:blipFill>
        <p:spPr bwMode="auto">
          <a:xfrm>
            <a:off x="3419984" y="1642373"/>
            <a:ext cx="2343150" cy="22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Imagen 35">
            <a:extLst>
              <a:ext uri="{FF2B5EF4-FFF2-40B4-BE49-F238E27FC236}">
                <a16:creationId xmlns:a16="http://schemas.microsoft.com/office/drawing/2014/main" id="{12C78E18-D2D6-4D3D-AAC4-0DC2E5A07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9" b="21169"/>
          <a:stretch/>
        </p:blipFill>
        <p:spPr bwMode="auto">
          <a:xfrm>
            <a:off x="6241206" y="1609850"/>
            <a:ext cx="2559709" cy="221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n 40">
            <a:extLst>
              <a:ext uri="{FF2B5EF4-FFF2-40B4-BE49-F238E27FC236}">
                <a16:creationId xmlns:a16="http://schemas.microsoft.com/office/drawing/2014/main" id="{D81FD3BE-6119-46AA-8ABA-96D08DE883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1" t="4456" r="4031" b="15499"/>
          <a:stretch/>
        </p:blipFill>
        <p:spPr bwMode="auto">
          <a:xfrm>
            <a:off x="9174534" y="607833"/>
            <a:ext cx="213741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Imagen 46">
            <a:extLst>
              <a:ext uri="{FF2B5EF4-FFF2-40B4-BE49-F238E27FC236}">
                <a16:creationId xmlns:a16="http://schemas.microsoft.com/office/drawing/2014/main" id="{939CA83B-B70B-4FA3-9764-8159D08BE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61" y="3666284"/>
            <a:ext cx="2343150" cy="25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Imagen 43">
            <a:extLst>
              <a:ext uri="{FF2B5EF4-FFF2-40B4-BE49-F238E27FC236}">
                <a16:creationId xmlns:a16="http://schemas.microsoft.com/office/drawing/2014/main" id="{3FC6EA9C-DA57-4909-AB4F-306071D40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6"/>
          <a:stretch/>
        </p:blipFill>
        <p:spPr bwMode="auto">
          <a:xfrm>
            <a:off x="9174534" y="3584328"/>
            <a:ext cx="2345389" cy="267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Imagen 54">
            <a:extLst>
              <a:ext uri="{FF2B5EF4-FFF2-40B4-BE49-F238E27FC236}">
                <a16:creationId xmlns:a16="http://schemas.microsoft.com/office/drawing/2014/main" id="{5138F15E-A2F9-4F61-B501-0DFD4235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522" y="8324632"/>
            <a:ext cx="2604393" cy="194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Imagen 55">
            <a:extLst>
              <a:ext uri="{FF2B5EF4-FFF2-40B4-BE49-F238E27FC236}">
                <a16:creationId xmlns:a16="http://schemas.microsoft.com/office/drawing/2014/main" id="{5F632319-4236-49DF-8FB2-0B39E03AE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6" r="18574" b="24758"/>
          <a:stretch/>
        </p:blipFill>
        <p:spPr bwMode="auto">
          <a:xfrm>
            <a:off x="3545714" y="4067349"/>
            <a:ext cx="1831942" cy="200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agen 57">
            <a:extLst>
              <a:ext uri="{FF2B5EF4-FFF2-40B4-BE49-F238E27FC236}">
                <a16:creationId xmlns:a16="http://schemas.microsoft.com/office/drawing/2014/main" id="{068E8B0D-7699-44C0-B160-8021DC7A8F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7" b="21671"/>
          <a:stretch/>
        </p:blipFill>
        <p:spPr bwMode="auto">
          <a:xfrm>
            <a:off x="5548094" y="3902061"/>
            <a:ext cx="3248025" cy="141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Imagen 58">
            <a:extLst>
              <a:ext uri="{FF2B5EF4-FFF2-40B4-BE49-F238E27FC236}">
                <a16:creationId xmlns:a16="http://schemas.microsoft.com/office/drawing/2014/main" id="{14F4FA70-2113-4302-B765-F6AC2045F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4" b="6234"/>
          <a:stretch/>
        </p:blipFill>
        <p:spPr bwMode="auto">
          <a:xfrm>
            <a:off x="5567143" y="5363113"/>
            <a:ext cx="3209925" cy="141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422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482F0D1-FE8F-42DB-B9B7-65D4007D6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45444" y="221754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DE COMPUTADORES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9B64C4-E24E-4858-9020-67837B8EF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96" y="1153783"/>
            <a:ext cx="3198513" cy="25107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1B996A-A167-4211-A1DA-392743F6F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464" y="1623382"/>
            <a:ext cx="4142501" cy="248859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961C036-937D-4881-9D94-E299F98CC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219" y="4183474"/>
            <a:ext cx="3710762" cy="238945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AA644C50-0A1E-4EBA-941B-7E7F89CDAD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255" t="-1376" r="1543" b="1376"/>
          <a:stretch/>
        </p:blipFill>
        <p:spPr>
          <a:xfrm>
            <a:off x="442196" y="3867692"/>
            <a:ext cx="3198513" cy="239358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F58DD8D-D172-413A-A6B5-EE48DDC9FB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52" r="24897"/>
          <a:stretch/>
        </p:blipFill>
        <p:spPr>
          <a:xfrm>
            <a:off x="8551293" y="1206726"/>
            <a:ext cx="3198511" cy="2222274"/>
          </a:xfrm>
          <a:prstGeom prst="rect">
            <a:avLst/>
          </a:prstGeom>
        </p:spPr>
      </p:pic>
      <p:sp>
        <p:nvSpPr>
          <p:cNvPr id="18" name="AutoShape 14">
            <a:extLst>
              <a:ext uri="{FF2B5EF4-FFF2-40B4-BE49-F238E27FC236}">
                <a16:creationId xmlns:a16="http://schemas.microsoft.com/office/drawing/2014/main" id="{21FB1AF1-BC23-48BE-9462-8BB8B4E7F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4C126AC5-6E1F-4CF7-B799-2CD5A00323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0720" y="3985272"/>
            <a:ext cx="3826779" cy="21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04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7482F0D1-FE8F-42DB-B9B7-65D4007D66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39027" y="287641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MANTENIMIENTO DE COMPUTADORES, CAMARAS DE SEGURIDAD Y PAGINA WEB INSTITUCIONAL</a:t>
            </a:r>
            <a:endParaRPr lang="es-CO" sz="2000" dirty="0">
              <a:solidFill>
                <a:schemeClr val="tx1"/>
              </a:solidFill>
            </a:endParaRPr>
          </a:p>
        </p:txBody>
      </p:sp>
      <p:sp>
        <p:nvSpPr>
          <p:cNvPr id="18" name="AutoShape 14">
            <a:extLst>
              <a:ext uri="{FF2B5EF4-FFF2-40B4-BE49-F238E27FC236}">
                <a16:creationId xmlns:a16="http://schemas.microsoft.com/office/drawing/2014/main" id="{21FB1AF1-BC23-48BE-9462-8BB8B4E7F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273F4E-6270-48ED-A7D2-97BDBE99C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37" y="1691919"/>
            <a:ext cx="3317359" cy="229223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9DB30EB-65E7-482E-8A41-A7C298E914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16" b="21085"/>
          <a:stretch/>
        </p:blipFill>
        <p:spPr>
          <a:xfrm>
            <a:off x="1041153" y="4097801"/>
            <a:ext cx="2519988" cy="249865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1A443A1-19C0-4662-B0BF-63861D1F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031" y="1729886"/>
            <a:ext cx="2642337" cy="259539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6E551375-76FC-4609-BBBC-6AB2D59EE5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441" r="23692"/>
          <a:stretch/>
        </p:blipFill>
        <p:spPr>
          <a:xfrm>
            <a:off x="8188270" y="1605208"/>
            <a:ext cx="3147813" cy="232400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F5994D2-ED68-4BCF-9EE1-AABC26A835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287" b="32403"/>
          <a:stretch/>
        </p:blipFill>
        <p:spPr>
          <a:xfrm>
            <a:off x="8693746" y="4126470"/>
            <a:ext cx="2642337" cy="2252643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5AD6A8C-9225-4CC9-806D-513080EF39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111694" y="3940215"/>
            <a:ext cx="2131010" cy="303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1DB03F8E-EBB5-4B51-9175-E5551748AC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7" r="31683" b="21491"/>
          <a:stretch/>
        </p:blipFill>
        <p:spPr>
          <a:xfrm>
            <a:off x="3240405" y="2266771"/>
            <a:ext cx="5823585" cy="348384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7A71586-23D3-4432-AEF1-E7DFC1735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3072" y="596721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ACTUALIZACION PROGRAMA DE NOTAS</a:t>
            </a:r>
            <a:endParaRPr lang="es-C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7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552" y="570963"/>
            <a:ext cx="10161431" cy="497983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br>
              <a:rPr lang="es-ES" b="1" dirty="0"/>
            </a:b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 DE RECURSOS</a:t>
            </a:r>
            <a:b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 DE INGRESOS </a:t>
            </a:r>
            <a:b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2700" dirty="0">
                <a:solidFill>
                  <a:schemeClr val="tx1"/>
                </a:solidFill>
              </a:rPr>
            </a:br>
            <a:br>
              <a:rPr lang="es-ES" b="1" dirty="0"/>
            </a:br>
            <a:endParaRPr lang="es-CO" sz="2200" dirty="0">
              <a:solidFill>
                <a:schemeClr val="tx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311499" y="4964404"/>
            <a:ext cx="9569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altLang="es-ES" sz="2000" b="1" dirty="0">
                <a:latin typeface="Century Gothic" panose="020B0502020202020204" pitchFamily="34" charset="0"/>
              </a:rPr>
              <a:t>La tendencia de los ingresos anuales durante el año 2023, genero una disminución respecto al año 2022, lo anterior debido al menor ingreso por de gratuidad SGP</a:t>
            </a:r>
            <a:endParaRPr lang="es-ES" altLang="es-ES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FDDEF38D-21F8-431C-932C-4A45B3687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74029"/>
              </p:ext>
            </p:extLst>
          </p:nvPr>
        </p:nvGraphicFramePr>
        <p:xfrm>
          <a:off x="1885950" y="1851660"/>
          <a:ext cx="8081010" cy="3112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0080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34528"/>
          <a:stretch/>
        </p:blipFill>
        <p:spPr>
          <a:xfrm>
            <a:off x="454996" y="2951926"/>
            <a:ext cx="2588455" cy="29029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8" b="27363"/>
          <a:stretch/>
        </p:blipFill>
        <p:spPr>
          <a:xfrm>
            <a:off x="3562066" y="2820267"/>
            <a:ext cx="2893325" cy="3166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/>
          <a:stretch/>
        </p:blipFill>
        <p:spPr>
          <a:xfrm>
            <a:off x="6852850" y="2788152"/>
            <a:ext cx="2086362" cy="33621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72" y="2686962"/>
            <a:ext cx="2042736" cy="3463359"/>
          </a:xfrm>
          <a:prstGeom prst="rect">
            <a:avLst/>
          </a:prstGeom>
        </p:spPr>
      </p:pic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3C45058-3B46-41F4-8617-97207BFDD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CO"/>
              <a:t>01/FEBRERO/2022</a:t>
            </a:r>
            <a:endParaRPr lang="en-US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B9FF43D-0693-4584-9BAD-2A093BE872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13072" y="596721"/>
            <a:ext cx="8596312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SERVICIO DE INTERNET </a:t>
            </a:r>
            <a:endParaRPr lang="es-C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06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65976" y="596721"/>
            <a:ext cx="8596668" cy="1135826"/>
          </a:xfrm>
        </p:spPr>
        <p:txBody>
          <a:bodyPr/>
          <a:lstStyle/>
          <a:p>
            <a:pPr algn="ctr"/>
            <a:r>
              <a:rPr lang="es-ES" b="1" dirty="0"/>
              <a:t>INSTITUCION EDUCATIVA TABLONES</a:t>
            </a:r>
            <a:endParaRPr lang="es-CO" dirty="0"/>
          </a:p>
        </p:txBody>
      </p:sp>
      <p:sp>
        <p:nvSpPr>
          <p:cNvPr id="5" name="CuadroTexto 4"/>
          <p:cNvSpPr txBox="1"/>
          <p:nvPr/>
        </p:nvSpPr>
        <p:spPr>
          <a:xfrm>
            <a:off x="3783858" y="1454553"/>
            <a:ext cx="4333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SITUACION FINANCIERA </a:t>
            </a:r>
          </a:p>
          <a:p>
            <a:pPr algn="ctr"/>
            <a:r>
              <a:rPr lang="es-ES" sz="2400" b="1" dirty="0"/>
              <a:t>A 31 DE DICIEMBRE DEL 2023</a:t>
            </a:r>
            <a:endParaRPr lang="es-CO" sz="24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117306" y="5534525"/>
            <a:ext cx="239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MUCHAS GRACIAS!!!</a:t>
            </a:r>
            <a:endParaRPr lang="es-CO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A8F3ABD-A423-4202-B82C-D33D949FE00E}"/>
              </a:ext>
            </a:extLst>
          </p:cNvPr>
          <p:cNvSpPr/>
          <p:nvPr/>
        </p:nvSpPr>
        <p:spPr>
          <a:xfrm>
            <a:off x="1873764" y="2676578"/>
            <a:ext cx="8801855" cy="2772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dirty="0">
                <a:latin typeface="Century Gothic" panose="020B0502020202020204" pitchFamily="34" charset="0"/>
              </a:rPr>
              <a:t>INGRESOS DURANTE  AÑO 2023                            	</a:t>
            </a:r>
            <a:r>
              <a:rPr lang="es-CO" altLang="es-CO" sz="2000" dirty="0">
                <a:latin typeface="Century Gothic" panose="020B0502020202020204" pitchFamily="34" charset="0"/>
              </a:rPr>
              <a:t>$ 77.622.955,</a:t>
            </a:r>
            <a:r>
              <a:rPr lang="es-CO" altLang="es-CO" sz="1200" dirty="0">
                <a:latin typeface="Century Gothic" panose="020B0502020202020204" pitchFamily="34" charset="0"/>
              </a:rPr>
              <a:t>02</a:t>
            </a:r>
          </a:p>
          <a:p>
            <a:pPr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dirty="0">
                <a:latin typeface="Century Gothic" panose="020B0502020202020204" pitchFamily="34" charset="0"/>
              </a:rPr>
              <a:t>MENOS GASTOS AÑO 2023			</a:t>
            </a:r>
            <a:r>
              <a:rPr lang="es-CO" altLang="es-CO" sz="2000" dirty="0">
                <a:latin typeface="Century Gothic" panose="020B0502020202020204" pitchFamily="34" charset="0"/>
              </a:rPr>
              <a:t>    			$ 71.788.600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endParaRPr lang="es-CO" altLang="es-CO" sz="2000" b="1" dirty="0">
              <a:latin typeface="Century Gothic" panose="020B0502020202020204" pitchFamily="34" charset="0"/>
            </a:endParaRP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2000" b="1" dirty="0">
                <a:latin typeface="Century Gothic" panose="020B0502020202020204" pitchFamily="34" charset="0"/>
              </a:rPr>
              <a:t>SALDO EN BANCOS AL 31 DICIEMBRE 2023</a:t>
            </a:r>
          </a:p>
          <a:p>
            <a:pPr algn="ctr">
              <a:lnSpc>
                <a:spcPct val="150000"/>
              </a:lnSpc>
              <a:spcBef>
                <a:spcPct val="20000"/>
              </a:spcBef>
              <a:buSzPct val="76000"/>
              <a:buFont typeface="Wingdings 2" panose="05020102010507070707" pitchFamily="18" charset="2"/>
              <a:buNone/>
            </a:pPr>
            <a:r>
              <a:rPr lang="es-CO" altLang="es-CO" sz="2800" b="1" dirty="0">
                <a:latin typeface="Century Gothic" panose="020B0502020202020204" pitchFamily="34" charset="0"/>
              </a:rPr>
              <a:t>$5.834.355,</a:t>
            </a:r>
            <a:r>
              <a:rPr lang="es-CO" altLang="es-CO" b="1" dirty="0">
                <a:latin typeface="Century Gothic" panose="020B0502020202020204" pitchFamily="34" charset="0"/>
              </a:rPr>
              <a:t>02</a:t>
            </a:r>
            <a:endParaRPr lang="es-CO" altLang="es-CO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3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77218" y="7010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INGRESOS FINANCIEROS 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2023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D5AA73A-F0DF-40FF-956E-55AA0FB71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044" y="2433810"/>
            <a:ext cx="8794172" cy="27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75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1295519" y="339143"/>
            <a:ext cx="8596668" cy="13208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INGRESOS FINANCIEROS 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2023 </a:t>
            </a:r>
            <a:endParaRPr lang="es-CO" sz="4400" dirty="0">
              <a:solidFill>
                <a:schemeClr val="tx1"/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36BFB6AA-0979-44CC-ABE2-ACD649E1B0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401289"/>
              </p:ext>
            </p:extLst>
          </p:nvPr>
        </p:nvGraphicFramePr>
        <p:xfrm>
          <a:off x="1736052" y="1659943"/>
          <a:ext cx="8596668" cy="38607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1042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8760" y="98679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RESUMEN DE GASTOS REALIZADOS AÑO 2023 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1042095-4D13-4BD7-BFFC-704BF2A41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80" y="3021960"/>
            <a:ext cx="8710006" cy="10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9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9000" y="50673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GASTOS DETALLADOS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2023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ABC4B3-AB04-4F72-9ADC-D5C27A8B77DA}"/>
              </a:ext>
            </a:extLst>
          </p:cNvPr>
          <p:cNvSpPr txBox="1"/>
          <p:nvPr/>
        </p:nvSpPr>
        <p:spPr>
          <a:xfrm>
            <a:off x="1203899" y="2308860"/>
            <a:ext cx="924687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servicios profesional contable, financiera, presupuestal.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 de internet sede principal.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Prestación de servicio de mantenimiento de infraestructura y zonas verdes.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ES" altLang="es-ES" dirty="0"/>
              <a:t>Servicio de renovación de la licencia de uso de software plataforma Compuservix Ltda.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ES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a todo costo para el mantenimiento preventivo y correctivo de las impresoras.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ES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35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CE3B06D-603D-4DB2-84D9-BFC271BCAC6D}"/>
              </a:ext>
            </a:extLst>
          </p:cNvPr>
          <p:cNvSpPr txBox="1"/>
          <p:nvPr/>
        </p:nvSpPr>
        <p:spPr>
          <a:xfrm>
            <a:off x="1303020" y="2034540"/>
            <a:ext cx="9326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Suministro de implementos de aseo para el normal funcionamiento de la I.E.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Suministro de papelería y útiles de oficina para dotación docentes y personal área administrativa.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MX" altLang="es-ES" dirty="0"/>
              <a:t>Suministro de materiales de ferretería para el mantenimiento planta física </a:t>
            </a:r>
            <a:endParaRPr lang="es-ES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MX" altLang="es-ES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Prestación de servicio para el mantenimiento preventivo y correctivo a los equipos de computo, administración sitio web y cámaras de seguridad.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Suministro  de diplomas, actas individuales de grado, porta diplomas de bachiller  elementos necesarios para la graduación de los estudiantes de la promoción 2023.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r>
              <a:rPr lang="es-CO" dirty="0"/>
              <a:t>Adquisición de póliza multirriesgo pyme que salvaguarde los bienes muebles de sedes, póliza de responsabilidad civil extracontractual y póliza de manejo global comercial para los funcionarios.</a:t>
            </a:r>
          </a:p>
          <a:p>
            <a:pPr marL="354330" indent="-285750" algn="just">
              <a:lnSpc>
                <a:spcPct val="80000"/>
              </a:lnSpc>
              <a:buFont typeface="Wingdings" panose="05000000000000000000" pitchFamily="2" charset="2"/>
              <a:buChar char="§"/>
              <a:defRPr/>
            </a:pPr>
            <a:endParaRPr lang="es-CO" dirty="0"/>
          </a:p>
          <a:p>
            <a:pPr marL="68580" algn="just">
              <a:lnSpc>
                <a:spcPct val="80000"/>
              </a:lnSpc>
              <a:defRPr/>
            </a:pPr>
            <a:endParaRPr lang="es-CO" dirty="0"/>
          </a:p>
          <a:p>
            <a:pPr marL="68580" algn="just">
              <a:lnSpc>
                <a:spcPct val="80000"/>
              </a:lnSpc>
              <a:defRPr/>
            </a:pPr>
            <a:endParaRPr lang="es-CO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D197DDD2-9750-4B12-8C12-871CF4BF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290" y="51816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INSTITUCION EDUCATIVA TABLONES</a:t>
            </a:r>
            <a:br>
              <a:rPr lang="es-ES" b="1" dirty="0"/>
            </a:br>
            <a:r>
              <a:rPr lang="es-ES" sz="3100" b="1" dirty="0">
                <a:solidFill>
                  <a:schemeClr val="tx1"/>
                </a:solidFill>
              </a:rPr>
              <a:t>GASTOS DETALLADOS</a:t>
            </a:r>
            <a:br>
              <a:rPr lang="es-ES" sz="2800" b="1" dirty="0">
                <a:solidFill>
                  <a:schemeClr val="tx1"/>
                </a:solidFill>
              </a:rPr>
            </a:br>
            <a:r>
              <a:rPr lang="es-ES" b="1" dirty="0">
                <a:solidFill>
                  <a:schemeClr val="tx1"/>
                </a:solidFill>
              </a:rPr>
              <a:t>AÑO 2023</a:t>
            </a:r>
            <a:br>
              <a:rPr lang="es-ES" b="1" dirty="0">
                <a:solidFill>
                  <a:schemeClr val="tx1"/>
                </a:solidFill>
              </a:rPr>
            </a:br>
            <a:endParaRPr lang="es-CO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77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8122" y="276681"/>
            <a:ext cx="8596668" cy="1094919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SUMINISTRO DE PAPELERIA Y ASEO</a:t>
            </a:r>
            <a:endParaRPr lang="es-CO" sz="2000" dirty="0">
              <a:solidFill>
                <a:schemeClr val="tx1"/>
              </a:solidFill>
            </a:endParaRPr>
          </a:p>
        </p:txBody>
      </p:sp>
      <p:pic>
        <p:nvPicPr>
          <p:cNvPr id="3074" name="Imagen 4">
            <a:extLst>
              <a:ext uri="{FF2B5EF4-FFF2-40B4-BE49-F238E27FC236}">
                <a16:creationId xmlns:a16="http://schemas.microsoft.com/office/drawing/2014/main" id="{0A9F4C5A-2D1D-4B84-838E-E386F82399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t="9358" r="17346" b="5515"/>
          <a:stretch>
            <a:fillRect/>
          </a:stretch>
        </p:blipFill>
        <p:spPr bwMode="auto">
          <a:xfrm>
            <a:off x="816757" y="1896974"/>
            <a:ext cx="2949548" cy="217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n 2">
            <a:extLst>
              <a:ext uri="{FF2B5EF4-FFF2-40B4-BE49-F238E27FC236}">
                <a16:creationId xmlns:a16="http://schemas.microsoft.com/office/drawing/2014/main" id="{9E1E8A0C-F6C4-4194-AA9D-F1B9A8D80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0" t="9962" r="18195" b="4610"/>
          <a:stretch>
            <a:fillRect/>
          </a:stretch>
        </p:blipFill>
        <p:spPr bwMode="auto">
          <a:xfrm>
            <a:off x="4126231" y="1836421"/>
            <a:ext cx="3600450" cy="223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13">
            <a:extLst>
              <a:ext uri="{FF2B5EF4-FFF2-40B4-BE49-F238E27FC236}">
                <a16:creationId xmlns:a16="http://schemas.microsoft.com/office/drawing/2014/main" id="{A9956273-69E2-4511-938C-B864170C3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9056" r="17854" b="5212"/>
          <a:stretch>
            <a:fillRect/>
          </a:stretch>
        </p:blipFill>
        <p:spPr bwMode="auto">
          <a:xfrm>
            <a:off x="8086607" y="1836421"/>
            <a:ext cx="3232786" cy="22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n 9">
            <a:extLst>
              <a:ext uri="{FF2B5EF4-FFF2-40B4-BE49-F238E27FC236}">
                <a16:creationId xmlns:a16="http://schemas.microsoft.com/office/drawing/2014/main" id="{7749AA1F-46B0-4427-A7B2-A27655B3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8754" r="17175" b="5212"/>
          <a:stretch>
            <a:fillRect/>
          </a:stretch>
        </p:blipFill>
        <p:spPr bwMode="auto">
          <a:xfrm>
            <a:off x="705493" y="4194811"/>
            <a:ext cx="2949549" cy="222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Imagen 11">
            <a:extLst>
              <a:ext uri="{FF2B5EF4-FFF2-40B4-BE49-F238E27FC236}">
                <a16:creationId xmlns:a16="http://schemas.microsoft.com/office/drawing/2014/main" id="{166C38D6-9824-4613-AC0B-1AB5E06F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8754" r="17685" b="4610"/>
          <a:stretch>
            <a:fillRect/>
          </a:stretch>
        </p:blipFill>
        <p:spPr bwMode="auto">
          <a:xfrm>
            <a:off x="4126231" y="4219675"/>
            <a:ext cx="3600450" cy="221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Imagen 1">
            <a:extLst>
              <a:ext uri="{FF2B5EF4-FFF2-40B4-BE49-F238E27FC236}">
                <a16:creationId xmlns:a16="http://schemas.microsoft.com/office/drawing/2014/main" id="{0E57E326-1DE4-42CC-805B-FC649A4E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9660" r="17175" b="6419"/>
          <a:stretch>
            <a:fillRect/>
          </a:stretch>
        </p:blipFill>
        <p:spPr bwMode="auto">
          <a:xfrm>
            <a:off x="8086607" y="4202655"/>
            <a:ext cx="3162299" cy="22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0922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n 22">
            <a:extLst>
              <a:ext uri="{FF2B5EF4-FFF2-40B4-BE49-F238E27FC236}">
                <a16:creationId xmlns:a16="http://schemas.microsoft.com/office/drawing/2014/main" id="{B7C0C742-2DF8-41A1-A3D2-287D9F063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7"/>
          <a:stretch>
            <a:fillRect/>
          </a:stretch>
        </p:blipFill>
        <p:spPr bwMode="auto">
          <a:xfrm>
            <a:off x="589280" y="1794629"/>
            <a:ext cx="2988310" cy="242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14">
            <a:extLst>
              <a:ext uri="{FF2B5EF4-FFF2-40B4-BE49-F238E27FC236}">
                <a16:creationId xmlns:a16="http://schemas.microsoft.com/office/drawing/2014/main" id="{670BE64E-D6F4-4E76-BA2D-E42B46958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1" t="9358" r="17345" b="6117"/>
          <a:stretch>
            <a:fillRect/>
          </a:stretch>
        </p:blipFill>
        <p:spPr bwMode="auto">
          <a:xfrm>
            <a:off x="3974466" y="1763831"/>
            <a:ext cx="333047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15">
            <a:extLst>
              <a:ext uri="{FF2B5EF4-FFF2-40B4-BE49-F238E27FC236}">
                <a16:creationId xmlns:a16="http://schemas.microsoft.com/office/drawing/2014/main" id="{0D90AC08-6B27-4AF2-9D58-0B8626172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2" t="8754" r="17685" b="5817"/>
          <a:stretch>
            <a:fillRect/>
          </a:stretch>
        </p:blipFill>
        <p:spPr bwMode="auto">
          <a:xfrm>
            <a:off x="7624171" y="1735057"/>
            <a:ext cx="36004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6">
            <a:extLst>
              <a:ext uri="{FF2B5EF4-FFF2-40B4-BE49-F238E27FC236}">
                <a16:creationId xmlns:a16="http://schemas.microsoft.com/office/drawing/2014/main" id="{16C35082-8ED8-4174-9BF4-D4158A092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2" t="9660" r="17685" b="5212"/>
          <a:stretch>
            <a:fillRect/>
          </a:stretch>
        </p:blipFill>
        <p:spPr bwMode="auto">
          <a:xfrm>
            <a:off x="561236" y="4430831"/>
            <a:ext cx="3124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7">
            <a:extLst>
              <a:ext uri="{FF2B5EF4-FFF2-40B4-BE49-F238E27FC236}">
                <a16:creationId xmlns:a16="http://schemas.microsoft.com/office/drawing/2014/main" id="{A56144B5-657C-48F2-A91B-8BD48EBFC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0" t="9056" r="31772" b="5212"/>
          <a:stretch>
            <a:fillRect/>
          </a:stretch>
        </p:blipFill>
        <p:spPr bwMode="auto">
          <a:xfrm>
            <a:off x="3974466" y="4491692"/>
            <a:ext cx="3330470" cy="2107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9">
            <a:extLst>
              <a:ext uri="{FF2B5EF4-FFF2-40B4-BE49-F238E27FC236}">
                <a16:creationId xmlns:a16="http://schemas.microsoft.com/office/drawing/2014/main" id="{640CE05B-0CD2-4898-A2FF-07A13EEC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3" t="30489" r="27869" b="5817"/>
          <a:stretch>
            <a:fillRect/>
          </a:stretch>
        </p:blipFill>
        <p:spPr bwMode="auto">
          <a:xfrm>
            <a:off x="7624171" y="4522112"/>
            <a:ext cx="3600450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5B6B9F39-561C-446C-80F8-87B42A096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122" y="276681"/>
            <a:ext cx="8596668" cy="1094919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/>
              <a:t>INSTITUCION EDUCATIVA TABLONES</a:t>
            </a:r>
            <a:br>
              <a:rPr lang="es-ES" sz="2000" b="1" dirty="0"/>
            </a:br>
            <a:r>
              <a:rPr lang="es-ES" sz="2000" b="1" dirty="0"/>
              <a:t>REGISTRO FOTOGRAFICO</a:t>
            </a:r>
            <a:br>
              <a:rPr lang="es-ES" sz="2000" b="1" dirty="0"/>
            </a:br>
            <a:r>
              <a:rPr lang="es-ES" sz="2000" b="1" dirty="0">
                <a:solidFill>
                  <a:schemeClr val="tx1"/>
                </a:solidFill>
              </a:rPr>
              <a:t>SUMINISTRO DE PAPELERIA Y ASEO</a:t>
            </a:r>
            <a:endParaRPr lang="es-CO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107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87913</TotalTime>
  <Words>336</Words>
  <Application>Microsoft Office PowerPoint</Application>
  <PresentationFormat>Panorámica</PresentationFormat>
  <Paragraphs>96</Paragraphs>
  <Slides>21</Slides>
  <Notes>20</Notes>
  <HiddenSlides>3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Trebuchet MS</vt:lpstr>
      <vt:lpstr>Wingdings</vt:lpstr>
      <vt:lpstr>Wingdings 2</vt:lpstr>
      <vt:lpstr>Wingdings 3</vt:lpstr>
      <vt:lpstr>Faceta</vt:lpstr>
      <vt:lpstr>INSTITUCION EDUCATIVA TABLONES </vt:lpstr>
      <vt:lpstr>INSTITUCION EDUCATIVA TABLONES  ANALISIS DE RECURSOS COMPORTAMIENTO DE INGRESOS    </vt:lpstr>
      <vt:lpstr>INSTITUCION EDUCATIVA TABLONES INGRESOS FINANCIEROS  AÑO 2023 </vt:lpstr>
      <vt:lpstr>Presentación de PowerPoint</vt:lpstr>
      <vt:lpstr>INSTITUCION EDUCATIVA TABLONES RESUMEN DE GASTOS REALIZADOS AÑO 2023  </vt:lpstr>
      <vt:lpstr>INSTITUCION EDUCATIVA TABLONES GASTOS DETALLADOS AÑO 2023 </vt:lpstr>
      <vt:lpstr>INSTITUCION EDUCATIVA TABLONES GASTOS DETALLADOS AÑO 2023 </vt:lpstr>
      <vt:lpstr>INSTITUCION EDUCATIVA TABLONES REGISTRO FOTOGRAFICO SUMINISTRO DE PAPELERIA Y ASEO</vt:lpstr>
      <vt:lpstr>INSTITUCION EDUCATIVA TABLONES REGISTRO FOTOGRAFICO SUMINISTRO DE PAPELERIA Y ASEO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INSTITUCION EDUCATIVA TABLONES REGISTRO FOTOGRAFICO MANTENIMIENTO DE IMPRESORAS</vt:lpstr>
      <vt:lpstr>INSTITUCION EDUCATIVA TABLONES REGISTRO FOTOGRAFICO MANTENIMIENTO DE COMPUTADORES</vt:lpstr>
      <vt:lpstr>INSTITUCION EDUCATIVA TABLONES REGISTRO FOTOGRAFICO MANTENIMIENTO DE COMPUTADORES, CAMARAS DE SEGURIDAD Y PAGINA WEB INSTITUCIONAL</vt:lpstr>
      <vt:lpstr>INSTITUCION EDUCATIVA TABLONES REGISTRO FOTOGRAFICO ACTUALIZACION PROGRAMA DE NOTAS</vt:lpstr>
      <vt:lpstr>INSTITUCION EDUCATIVA TABLONES REGISTRO FOTOGRAFICO SERVICIO DE INTERNET </vt:lpstr>
      <vt:lpstr>INSTITUCION EDUCATIVA TABLONES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INSTITUCION EDUCATIVA TABLONES</dc:title>
  <dc:creator>SANDRA</dc:creator>
  <cp:lastModifiedBy>Janus</cp:lastModifiedBy>
  <cp:revision>127</cp:revision>
  <cp:lastPrinted>2023-02-15T14:09:25Z</cp:lastPrinted>
  <dcterms:created xsi:type="dcterms:W3CDTF">2021-03-28T14:13:54Z</dcterms:created>
  <dcterms:modified xsi:type="dcterms:W3CDTF">2024-02-27T21:27:37Z</dcterms:modified>
</cp:coreProperties>
</file>