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7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0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2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3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9" r:id="rId3"/>
    <p:sldId id="331" r:id="rId4"/>
    <p:sldId id="258" r:id="rId5"/>
    <p:sldId id="332" r:id="rId6"/>
    <p:sldId id="257" r:id="rId7"/>
    <p:sldId id="336" r:id="rId8"/>
    <p:sldId id="338" r:id="rId9"/>
    <p:sldId id="340" r:id="rId10"/>
    <p:sldId id="334" r:id="rId11"/>
    <p:sldId id="335" r:id="rId12"/>
    <p:sldId id="337" r:id="rId13"/>
    <p:sldId id="339" r:id="rId14"/>
    <p:sldId id="341" r:id="rId15"/>
    <p:sldId id="342" r:id="rId16"/>
    <p:sldId id="343" r:id="rId17"/>
    <p:sldId id="344" r:id="rId18"/>
    <p:sldId id="345" r:id="rId19"/>
    <p:sldId id="279" r:id="rId20"/>
    <p:sldId id="266" r:id="rId21"/>
    <p:sldId id="280" r:id="rId22"/>
    <p:sldId id="346" r:id="rId23"/>
    <p:sldId id="278" r:id="rId24"/>
    <p:sldId id="328" r:id="rId25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I:\Otros%20ordenadores\Mi%20PC%20IE%20TABLONES\CONTABILIDAD%20IE%20TABLONES\CONTABILIDAD%20IETB%202024\INFORME%20CONTABLE\INFORME-FINANCIERO-CARTELERA.xls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INGRESOS ULTIMOS 5 AÑOS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297737746303635"/>
          <c:y val="0.14186363260788679"/>
          <c:w val="0.77014924794917239"/>
          <c:h val="0.67230035056806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'INFORME GESTION'!$I$2:$I$3</c:f>
              <c:strCache>
                <c:ptCount val="2"/>
                <c:pt idx="1">
                  <c:v>INGRESOS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'INFORME GESTION'!$H$4:$H$8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'INFORME GESTION'!$I$4:$I$8</c:f>
              <c:numCache>
                <c:formatCode>_("$"\ * #,##0.00_);_("$"\ * \(#,##0.00\);_("$"\ * "-"??_);_(@_)</c:formatCode>
                <c:ptCount val="5"/>
                <c:pt idx="0">
                  <c:v>112804816.87</c:v>
                </c:pt>
                <c:pt idx="1">
                  <c:v>85601086.839999989</c:v>
                </c:pt>
                <c:pt idx="2">
                  <c:v>77622955.019999996</c:v>
                </c:pt>
                <c:pt idx="3">
                  <c:v>86211799.060000002</c:v>
                </c:pt>
                <c:pt idx="4">
                  <c:v>146942812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E4-4123-BD63-FABB86136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360784872"/>
        <c:axId val="360774704"/>
      </c:barChart>
      <c:catAx>
        <c:axId val="36078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74704"/>
        <c:crosses val="autoZero"/>
        <c:auto val="1"/>
        <c:lblAlgn val="ctr"/>
        <c:lblOffset val="100"/>
        <c:noMultiLvlLbl val="0"/>
      </c:catAx>
      <c:valAx>
        <c:axId val="36077470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$&quot;\ * #,##0.00_);_(&quot;$&quot;\ * \(#,##0.00\);_(&quot;$&quot;\ 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848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83727768240793E-3"/>
          <c:y val="1.0366156719629682E-4"/>
          <c:w val="0.96414961645607022"/>
          <c:h val="0.79985247900356793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036160"/>
        <c:axId val="1758051968"/>
      </c:barChart>
      <c:catAx>
        <c:axId val="175803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51968"/>
        <c:crosses val="autoZero"/>
        <c:auto val="1"/>
        <c:lblAlgn val="ctr"/>
        <c:lblOffset val="100"/>
        <c:noMultiLvlLbl val="0"/>
      </c:catAx>
      <c:valAx>
        <c:axId val="1758051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036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sz="2700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sz="2700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sz="2700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sz="2700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0.19438</cdr:y>
    </cdr:from>
    <cdr:to>
      <cdr:x>0.93925</cdr:x>
      <cdr:y>0.5</cdr:y>
    </cdr:to>
    <cdr:sp macro="" textlink="">
      <cdr:nvSpPr>
        <cdr:cNvPr id="2" name="Título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217232"/>
          <a:ext cx="8596668" cy="341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rmAutofit fontScale="90000"/>
        </a:bodyPr>
        <a:lstStyle xmlns:a="http://schemas.openxmlformats.org/drawingml/2006/main">
          <a:lvl1pPr algn="l" defTabSz="457200" rtl="0" eaLnBrk="1" latinLnBrk="0" hangingPunct="1">
            <a:spcBef>
              <a:spcPct val="0"/>
            </a:spcBef>
            <a:buNone/>
            <a:defRPr sz="3600" kern="1200">
              <a:solidFill>
                <a:schemeClr val="accent1"/>
              </a:solidFill>
              <a:latin typeface="+mj-lt"/>
              <a:ea typeface="+mj-ea"/>
              <a:cs typeface="+mj-cs"/>
            </a:defRPr>
          </a:lvl1pPr>
          <a:lvl2pPr eaLnBrk="1" hangingPunct="1">
            <a:defRPr>
              <a:solidFill>
                <a:schemeClr val="tx2"/>
              </a:solidFill>
            </a:defRPr>
          </a:lvl2pPr>
          <a:lvl3pPr eaLnBrk="1" hangingPunct="1">
            <a:defRPr>
              <a:solidFill>
                <a:schemeClr val="tx2"/>
              </a:solidFill>
            </a:defRPr>
          </a:lvl3pPr>
          <a:lvl4pPr eaLnBrk="1" hangingPunct="1">
            <a:defRPr>
              <a:solidFill>
                <a:schemeClr val="tx2"/>
              </a:solidFill>
            </a:defRPr>
          </a:lvl4pPr>
          <a:lvl5pPr eaLnBrk="1" hangingPunct="1">
            <a:defRPr>
              <a:solidFill>
                <a:schemeClr val="tx2"/>
              </a:solidFill>
            </a:defRPr>
          </a:lvl5pPr>
          <a:lvl6pPr eaLnBrk="1" hangingPunct="1">
            <a:defRPr>
              <a:solidFill>
                <a:schemeClr val="tx2"/>
              </a:solidFill>
            </a:defRPr>
          </a:lvl6pPr>
          <a:lvl7pPr eaLnBrk="1" hangingPunct="1">
            <a:defRPr>
              <a:solidFill>
                <a:schemeClr val="tx2"/>
              </a:solidFill>
            </a:defRPr>
          </a:lvl7pPr>
          <a:lvl8pPr eaLnBrk="1" hangingPunct="1">
            <a:defRPr>
              <a:solidFill>
                <a:schemeClr val="tx2"/>
              </a:solidFill>
            </a:defRPr>
          </a:lvl8pPr>
          <a:lvl9pPr eaLnBrk="1" hangingPunct="1">
            <a:defRPr>
              <a:solidFill>
                <a:schemeClr val="tx2"/>
              </a:solidFill>
            </a:defRPr>
          </a:lvl9pPr>
        </a:lstStyle>
        <a:p xmlns:a="http://schemas.openxmlformats.org/drawingml/2006/main">
          <a:pPr algn="ctr"/>
          <a:r>
            <a:rPr lang="es-ES" b="1" dirty="0">
              <a:solidFill>
                <a:schemeClr val="accent1">
                  <a:lumMod val="75000"/>
                </a:schemeClr>
              </a:solidFill>
            </a:rPr>
            <a:t>INSTITUCION EDUCATIVA </a:t>
          </a: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TABLONES</a:t>
          </a:r>
          <a:br>
            <a:rPr lang="es-ES" b="1" dirty="0" smtClean="0">
              <a:solidFill>
                <a:schemeClr val="accent1">
                  <a:lumMod val="75000"/>
                </a:schemeClr>
              </a:solidFill>
            </a:rPr>
          </a:br>
          <a:r>
            <a:rPr lang="es-ES" b="1" dirty="0" smtClean="0">
              <a:solidFill>
                <a:schemeClr val="accent1">
                  <a:lumMod val="75000"/>
                </a:schemeClr>
              </a:solidFill>
            </a:rPr>
            <a:t>AÑO 2025</a:t>
          </a:r>
          <a:r>
            <a:rPr lang="es-ES" b="1" dirty="0"/>
            <a:t/>
          </a:r>
          <a:br>
            <a:rPr lang="es-ES" b="1" dirty="0"/>
          </a:br>
          <a:r>
            <a:rPr lang="es-ES" b="1" dirty="0" smtClean="0"/>
            <a:t/>
          </a:r>
          <a:br>
            <a:rPr lang="es-ES" b="1" dirty="0" smtClean="0"/>
          </a:br>
          <a:r>
            <a:rPr lang="es-ES" sz="2700" b="1" dirty="0">
              <a:solidFill>
                <a:schemeClr val="tx1"/>
              </a:solidFill>
            </a:rPr>
            <a:t/>
          </a:r>
          <a:br>
            <a:rPr lang="es-ES" sz="2700" b="1" dirty="0">
              <a:solidFill>
                <a:schemeClr val="tx1"/>
              </a:solidFill>
            </a:rPr>
          </a:br>
          <a:endParaRPr lang="es-CO" sz="44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81CF20B-1423-4853-A5EA-BAEA885332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6" y="2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D0C953-7E42-4032-9A80-486F7EDD4F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703" y="2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200"/>
            </a:lvl1pPr>
          </a:lstStyle>
          <a:p>
            <a:fld id="{F1661FF7-8A70-46F3-BF5C-4AB7639C189A}" type="datetime1">
              <a:rPr lang="en-US" smtClean="0"/>
              <a:t>3/2/2026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640599-8993-43CE-80DD-C1B9C698D8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6" y="9517551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5C9D9C-BFED-47D9-A2DF-311830577A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703" y="9517551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200"/>
            </a:lvl1pPr>
          </a:lstStyle>
          <a:p>
            <a:fld id="{D11CE8D0-384A-4C72-853A-AFBBB367A1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29365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703" y="2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200"/>
            </a:lvl1pPr>
          </a:lstStyle>
          <a:p>
            <a:fld id="{D4B1A719-EBD2-4C6E-BFAE-846D42559540}" type="datetime1">
              <a:rPr lang="en-US" smtClean="0"/>
              <a:t>3/2/2026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5037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74"/>
            <a:ext cx="5510530" cy="3945493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6" y="9517551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703" y="9517551"/>
            <a:ext cx="2984870" cy="50275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200"/>
            </a:lvl1pPr>
          </a:lstStyle>
          <a:p>
            <a:fld id="{37A2D8E1-42A8-425F-BC26-AE58C2A973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4708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83E82A-5CF1-4213-AE7C-1B82063E85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6043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2F3BBC-A329-4DA6-A719-01D42F90335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9763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1924AE-EC19-4076-B18D-BDDAB8FA0A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0780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2F3BBC-A329-4DA6-A719-01D42F90335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739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8373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7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8128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525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5988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2597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5921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878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2877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9798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9280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0218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17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444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F5E70C-8D9F-4B1F-80F3-8D0DC391CD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4036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AFEABC-AF38-4DC0-A44A-EB63995781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3351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A481C5-7ACF-4102-A733-4492720ACF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2439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63D778-67B3-4D07-80C2-54079DB89B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2349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63D778-67B3-4D07-80C2-54079DB89B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7898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01466-3F99-46C9-9D16-D20E81C2FD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88398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2D8E1-42A8-425F-BC26-AE58C2A97374}" type="slidenum">
              <a:rPr lang="es-CO" smtClean="0"/>
              <a:t>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01466-3F99-46C9-9D16-D20E81C2FD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880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CO"/>
              <a:t>01/FEBRERO/2022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hart" Target="../charts/chart3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4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chart" Target="../charts/chart5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chart" Target="../charts/chart7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chart" Target="../charts/chart10.xml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chart" Target="../charts/chart12.xml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5" Type="http://schemas.openxmlformats.org/officeDocument/2006/relationships/image" Target="../media/image63.jpeg"/><Relationship Id="rId10" Type="http://schemas.openxmlformats.org/officeDocument/2006/relationships/image" Target="../media/image58.pn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18" Type="http://schemas.openxmlformats.org/officeDocument/2006/relationships/image" Target="../media/image78.jpeg"/><Relationship Id="rId3" Type="http://schemas.openxmlformats.org/officeDocument/2006/relationships/chart" Target="../charts/chart13.xml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17" Type="http://schemas.openxmlformats.org/officeDocument/2006/relationships/image" Target="../media/image77.jpe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jpeg"/><Relationship Id="rId11" Type="http://schemas.openxmlformats.org/officeDocument/2006/relationships/image" Target="../media/image90.png"/><Relationship Id="rId5" Type="http://schemas.openxmlformats.org/officeDocument/2006/relationships/image" Target="../media/image84.jpe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69475" y="853620"/>
            <a:ext cx="10844011" cy="2003095"/>
          </a:xfrm>
        </p:spPr>
        <p:txBody>
          <a:bodyPr/>
          <a:lstStyle/>
          <a:p>
            <a:pPr algn="ctr"/>
            <a:r>
              <a:rPr lang="es-ES" sz="6000" b="1" dirty="0">
                <a:solidFill>
                  <a:schemeClr val="accent2">
                    <a:lumMod val="75000"/>
                  </a:schemeClr>
                </a:solidFill>
              </a:rPr>
              <a:t>INSTITUCION EDUCATIVA TABLONES </a:t>
            </a:r>
            <a:endParaRPr lang="es-CO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08012" y="3075340"/>
            <a:ext cx="7766936" cy="1928014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 </a:t>
            </a:r>
            <a:r>
              <a:rPr lang="es-ES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FINANCIERO</a:t>
            </a:r>
            <a:endParaRPr lang="es-E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 </a:t>
            </a:r>
            <a:r>
              <a:rPr lang="es-ES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endParaRPr lang="es-CO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65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8638" y="26670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INSTITUCION EDUCATIVA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TABLONES</a:t>
            </a:r>
            <a:b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solidFill>
                  <a:schemeClr val="tx1"/>
                </a:solidFill>
              </a:rPr>
              <a:t>PRESUPUESTO DE INGRESOS Y RECAUDOS</a:t>
            </a:r>
            <a:r>
              <a:rPr lang="es-ES" sz="2700" b="1" dirty="0">
                <a:solidFill>
                  <a:schemeClr val="tx1"/>
                </a:solidFill>
              </a:rPr>
              <a:t/>
            </a:r>
            <a:br>
              <a:rPr lang="es-ES" sz="2700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/>
            </a:r>
            <a:br>
              <a:rPr lang="es-ES" b="1" dirty="0">
                <a:solidFill>
                  <a:schemeClr val="tx1"/>
                </a:solidFill>
              </a:rPr>
            </a:br>
            <a:endParaRPr lang="es-CO" sz="44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559" y="2565259"/>
            <a:ext cx="7682351" cy="218541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386559" y="5262197"/>
            <a:ext cx="8443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El nivel de recaudo alcanzó el 99,18% del presupuesto definitivo aprobado.</a:t>
            </a:r>
          </a:p>
        </p:txBody>
      </p:sp>
    </p:spTree>
    <p:extLst>
      <p:ext uri="{BB962C8B-B14F-4D97-AF65-F5344CB8AC3E}">
        <p14:creationId xmlns:p14="http://schemas.microsoft.com/office/powerpoint/2010/main" val="203317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>
            <a:spLocks noGrp="1"/>
          </p:cNvSpPr>
          <p:nvPr>
            <p:ph type="title"/>
          </p:nvPr>
        </p:nvSpPr>
        <p:spPr>
          <a:xfrm>
            <a:off x="1888913" y="2209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INSTITUCION EDUCATIVA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TABLONES</a:t>
            </a:r>
            <a:b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200" b="1" dirty="0" smtClean="0">
                <a:solidFill>
                  <a:schemeClr val="tx1"/>
                </a:solidFill>
              </a:rPr>
              <a:t>DETALLE DE INGRESOS RECAUDADOS</a:t>
            </a:r>
            <a:r>
              <a:rPr lang="es-ES" sz="2700" b="1" dirty="0">
                <a:solidFill>
                  <a:schemeClr val="tx1"/>
                </a:solidFill>
              </a:rPr>
              <a:t/>
            </a:r>
            <a:br>
              <a:rPr lang="es-ES" sz="2700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/>
            </a:r>
            <a:br>
              <a:rPr lang="es-ES" b="1" dirty="0">
                <a:solidFill>
                  <a:schemeClr val="tx1"/>
                </a:solidFill>
              </a:rPr>
            </a:br>
            <a:endParaRPr lang="es-CO" sz="44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375" y="2228658"/>
            <a:ext cx="9279744" cy="35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50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4552" y="216633"/>
            <a:ext cx="10161431" cy="49798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b="1" dirty="0"/>
              <a:t/>
            </a:r>
            <a:br>
              <a:rPr lang="es-ES" b="1" dirty="0"/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COMPORTAMIENTO DE INGRESOS </a:t>
            </a:r>
            <a:br>
              <a:rPr lang="es-E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700" dirty="0">
                <a:solidFill>
                  <a:schemeClr val="tx1"/>
                </a:solidFill>
              </a:rPr>
              <a:t/>
            </a:r>
            <a:br>
              <a:rPr lang="es-CO" sz="2700" dirty="0">
                <a:solidFill>
                  <a:schemeClr val="tx1"/>
                </a:solidFill>
              </a:rPr>
            </a:br>
            <a:r>
              <a:rPr lang="es-ES" b="1" dirty="0"/>
              <a:t/>
            </a:r>
            <a:br>
              <a:rPr lang="es-ES" b="1" dirty="0"/>
            </a:br>
            <a:endParaRPr lang="es-CO" sz="220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596981" y="5458603"/>
            <a:ext cx="9569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En 2025 se presentó un incremento del 70,44% respecto a 2024, debido a la incorporación de recursos SGP de Formación Integral y Primera Infancia</a:t>
            </a:r>
            <a:endParaRPr lang="es-ES" altLang="es-E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FDDEF38D-21F8-431C-932C-4A45B3687B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512036"/>
              </p:ext>
            </p:extLst>
          </p:nvPr>
        </p:nvGraphicFramePr>
        <p:xfrm>
          <a:off x="2291473" y="1971916"/>
          <a:ext cx="7587588" cy="3160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08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8638" y="26670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INSTITUCION EDUCATIVA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TABLONES</a:t>
            </a:r>
            <a:b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2700" b="1" dirty="0" smtClean="0">
                <a:solidFill>
                  <a:schemeClr val="tx1"/>
                </a:solidFill>
              </a:rPr>
              <a:t>PRESUPUESTO DE GASTOS Y EJECUCION</a:t>
            </a:r>
            <a:r>
              <a:rPr lang="es-ES" sz="2700" b="1" dirty="0">
                <a:solidFill>
                  <a:schemeClr val="tx1"/>
                </a:solidFill>
              </a:rPr>
              <a:t/>
            </a:r>
            <a:br>
              <a:rPr lang="es-ES" sz="2700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/>
            </a:r>
            <a:br>
              <a:rPr lang="es-ES" b="1" dirty="0">
                <a:solidFill>
                  <a:schemeClr val="tx1"/>
                </a:solidFill>
              </a:rPr>
            </a:br>
            <a:endParaRPr lang="es-CO" sz="4400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688881" y="5211222"/>
            <a:ext cx="9418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</a:rPr>
              <a:t>El nivel de gastos ejecutados alcanzó el 98,37% frente al presupuesto definitivo aprobado.</a:t>
            </a:r>
            <a:r>
              <a:rPr lang="es-ES" dirty="0"/>
              <a:t> 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52" y="2627586"/>
            <a:ext cx="6695089" cy="191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677700" y="1501978"/>
            <a:ext cx="5024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/>
              <a:t>DETALLE DE GASTOS EJECUTADOS</a:t>
            </a:r>
            <a:endParaRPr lang="en-US" sz="2400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745" y="2242994"/>
            <a:ext cx="8552116" cy="38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175885"/>
              </p:ext>
            </p:extLst>
          </p:nvPr>
        </p:nvGraphicFramePr>
        <p:xfrm>
          <a:off x="1418895" y="-129766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788320" y="893873"/>
            <a:ext cx="3794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REGISTRO FOTOGRAFICO </a:t>
            </a:r>
          </a:p>
          <a:p>
            <a:pPr algn="ctr"/>
            <a:r>
              <a:rPr lang="es-ES" sz="1400" b="1" dirty="0" smtClean="0"/>
              <a:t>SEDE COLEGIO DPTAL TABLONES PRIMARIA</a:t>
            </a:r>
            <a:endParaRPr lang="en-US" sz="1400" dirty="0"/>
          </a:p>
        </p:txBody>
      </p:sp>
      <p:pic>
        <p:nvPicPr>
          <p:cNvPr id="6" name="Imagen 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964" y="797964"/>
            <a:ext cx="2848305" cy="24497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5728" y="1659995"/>
            <a:ext cx="3499420" cy="2362988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16346" y="797964"/>
            <a:ext cx="3701152" cy="2596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6757" y="3872206"/>
            <a:ext cx="2937805" cy="2583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37934" y="4093170"/>
            <a:ext cx="3606835" cy="2141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51180" y="4172607"/>
            <a:ext cx="3068516" cy="2511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286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175885"/>
              </p:ext>
            </p:extLst>
          </p:nvPr>
        </p:nvGraphicFramePr>
        <p:xfrm>
          <a:off x="1418895" y="-129766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788320" y="893873"/>
            <a:ext cx="3794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REGISTRO FOTOGRAFICO </a:t>
            </a:r>
          </a:p>
          <a:p>
            <a:pPr algn="ctr"/>
            <a:r>
              <a:rPr lang="es-ES" sz="1400" b="1" dirty="0" smtClean="0"/>
              <a:t>SEDE COLEGIO DPTAL TABLONES PRIMARIA</a:t>
            </a:r>
            <a:endParaRPr lang="en-US" sz="1400" dirty="0"/>
          </a:p>
        </p:txBody>
      </p:sp>
      <p:pic>
        <p:nvPicPr>
          <p:cNvPr id="14" name="Imagen 13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2510" y="468539"/>
            <a:ext cx="3313386" cy="2257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20260" y="2870544"/>
            <a:ext cx="3037490" cy="3509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838" y="2789455"/>
            <a:ext cx="3315354" cy="21304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99213" y="1570198"/>
            <a:ext cx="3131601" cy="1861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8654" y="3720661"/>
            <a:ext cx="3112160" cy="28547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217" y="4983389"/>
            <a:ext cx="3276597" cy="18115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28245" y="157655"/>
            <a:ext cx="2621520" cy="24460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015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175885"/>
              </p:ext>
            </p:extLst>
          </p:nvPr>
        </p:nvGraphicFramePr>
        <p:xfrm>
          <a:off x="1418895" y="-129766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788320" y="893873"/>
            <a:ext cx="3794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REGISTRO FOTOGRAFICO </a:t>
            </a:r>
          </a:p>
          <a:p>
            <a:pPr algn="ctr"/>
            <a:r>
              <a:rPr lang="es-ES" sz="1400" b="1" dirty="0" smtClean="0"/>
              <a:t>SEDE COLEGIO DPTAL TABLONES PRIMARIA</a:t>
            </a:r>
            <a:endParaRPr lang="en-US" sz="1400" dirty="0"/>
          </a:p>
        </p:txBody>
      </p:sp>
      <p:pic>
        <p:nvPicPr>
          <p:cNvPr id="12" name="Imagen 11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26030" y="89003"/>
            <a:ext cx="3121573" cy="2001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n 2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49148" y="4185044"/>
            <a:ext cx="2893807" cy="2016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32703" y="1609857"/>
            <a:ext cx="3476625" cy="19858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3930" y="2646293"/>
            <a:ext cx="2774371" cy="172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3930" y="540916"/>
            <a:ext cx="2774371" cy="19450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038" y="4527012"/>
            <a:ext cx="2731263" cy="1876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/>
          <p:cNvPicPr/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70232" y="3947761"/>
            <a:ext cx="3641725" cy="2253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n 27"/>
          <p:cNvPicPr/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52209" y="2183802"/>
            <a:ext cx="3150646" cy="19083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91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510455" y="1454341"/>
            <a:ext cx="5023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REGISTRO FOTOGRAFICO</a:t>
            </a:r>
          </a:p>
          <a:p>
            <a:pPr algn="ctr"/>
            <a:r>
              <a:rPr lang="es-ES" b="1" dirty="0"/>
              <a:t>SEDE COLEGIO DPTAL TABLONES </a:t>
            </a:r>
            <a:r>
              <a:rPr lang="es-ES" b="1" dirty="0" smtClean="0"/>
              <a:t>SECUNDARIA</a:t>
            </a:r>
            <a:endParaRPr lang="en-US" dirty="0"/>
          </a:p>
        </p:txBody>
      </p:sp>
      <p:pic>
        <p:nvPicPr>
          <p:cNvPr id="13" name="Imagen 12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7337" y="1500637"/>
            <a:ext cx="2972948" cy="3828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67200" y="2603953"/>
            <a:ext cx="3857297" cy="35373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87749" y="927450"/>
            <a:ext cx="2868586" cy="24872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34399" y="3554304"/>
            <a:ext cx="3142594" cy="22684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85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4062903" y="1218199"/>
            <a:ext cx="3851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REGISTRO FOTOGRAFICO</a:t>
            </a:r>
          </a:p>
          <a:p>
            <a:pPr algn="ctr"/>
            <a:r>
              <a:rPr lang="es-ES" b="1" dirty="0" smtClean="0"/>
              <a:t>SEDE JOSE RONDON </a:t>
            </a:r>
            <a:endParaRPr lang="en-US" dirty="0"/>
          </a:p>
        </p:txBody>
      </p:sp>
      <p:pic>
        <p:nvPicPr>
          <p:cNvPr id="8" name="Imagen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007" y="1690886"/>
            <a:ext cx="3422789" cy="44681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93324" y="1864530"/>
            <a:ext cx="3321269" cy="19560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9986" y="1140406"/>
            <a:ext cx="2695575" cy="2564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9986" y="3820544"/>
            <a:ext cx="2695575" cy="25983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03189" y="4029091"/>
            <a:ext cx="3153761" cy="2181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3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89434" y="1267951"/>
            <a:ext cx="457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REGISTRO FOTOGRAFICO</a:t>
            </a:r>
          </a:p>
          <a:p>
            <a:pPr algn="ctr"/>
            <a:r>
              <a:rPr lang="es-ES" b="1" dirty="0"/>
              <a:t>SEDE </a:t>
            </a:r>
            <a:r>
              <a:rPr lang="es-ES" b="1" dirty="0" smtClean="0"/>
              <a:t>ROSARIO DE FATIMA</a:t>
            </a:r>
            <a:endParaRPr lang="en-US" dirty="0"/>
          </a:p>
        </p:txBody>
      </p:sp>
      <p:pic>
        <p:nvPicPr>
          <p:cNvPr id="6" name="Imagen 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7491" y="997803"/>
            <a:ext cx="2648607" cy="34294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89435" y="2262544"/>
            <a:ext cx="4445876" cy="2992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9532" y="4526320"/>
            <a:ext cx="2564524" cy="1944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03235" y="1140406"/>
            <a:ext cx="3258207" cy="435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378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89434" y="1267951"/>
            <a:ext cx="457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REGISTRO FOTOGRAFICO</a:t>
            </a:r>
          </a:p>
          <a:p>
            <a:pPr algn="ctr"/>
            <a:r>
              <a:rPr lang="es-ES" b="1" dirty="0"/>
              <a:t>SEDE </a:t>
            </a:r>
            <a:r>
              <a:rPr lang="es-ES" b="1" dirty="0" smtClean="0"/>
              <a:t>POLICARPA SALAVARRIETA</a:t>
            </a:r>
            <a:endParaRPr lang="en-US" dirty="0"/>
          </a:p>
        </p:txBody>
      </p:sp>
      <p:pic>
        <p:nvPicPr>
          <p:cNvPr id="11" name="Imagen 1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5738" y="2511972"/>
            <a:ext cx="4162096" cy="33633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37738" y="2511972"/>
            <a:ext cx="3760864" cy="33265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297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89434" y="1267951"/>
            <a:ext cx="457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REGISTRO FOTOGRAFICO</a:t>
            </a:r>
          </a:p>
          <a:p>
            <a:pPr algn="ctr"/>
            <a:r>
              <a:rPr lang="es-ES" b="1" dirty="0" smtClean="0"/>
              <a:t>MATERIALES DE FERRETERIA</a:t>
            </a:r>
            <a:endParaRPr lang="en-US" dirty="0"/>
          </a:p>
        </p:txBody>
      </p:sp>
      <p:pic>
        <p:nvPicPr>
          <p:cNvPr id="6" name="Imagen 5" descr="C:\Users\Usuario\Downloads\WhatsApp Image 2025-10-14 at 10.28.58 AM.jpe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360" y="476557"/>
            <a:ext cx="2256790" cy="2477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C:\Users\Usuario\Downloads\WhatsApp Image 2025-10-14 at 10.28.58 AM (2).jpeg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68783" y="1881696"/>
            <a:ext cx="2215515" cy="2143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C:\Users\Usuario\Downloads\WhatsApp Image 2025-10-14 at 10.28.58 AM (3).jpeg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14863" y="1915331"/>
            <a:ext cx="2477135" cy="2143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 descr="I:\Otros ordenadores\Mi PC IE TABLONES\CONTABILIDAD IE TABLONES\CONTABILIDAD IETB 2025\A CONTRATOS\03.005 FERRETERIA\PAGOS\1. PAGO FOTOS\WhatsApp Image 2025-12-02 at 9.08.48 PM.jpeg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870" y="3002734"/>
            <a:ext cx="2510862" cy="16428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I:\Otros ordenadores\Mi PC IE TABLONES\CONTABILIDAD IE TABLONES\CONTABILIDAD IETB 2025\A CONTRATOS\03.005 FERRETERIA\PAGOS\1. PAGO FOTOS\1. WhatsApp Image 2025-12-02 at 9.08.49 PM.jpeg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0557" y="4150311"/>
            <a:ext cx="2203742" cy="20396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 descr="D:\Disco D\CONTABILIDAD IE TABLONES\CONTABILIDAD IETB 2025\A CONTRATOS\03.005 FERRETERIA\PAGOS\2. PAGO\WhatsApp Image 2025-12-11 at 12.17.45 PM (1).jpe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4863" y="4179839"/>
            <a:ext cx="2556510" cy="1980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D:\Disco D\CONTABILIDAD IE TABLONES\CONTABILIDAD IETB 2025\A CONTRATOS\03.005 FERRETERIA\PAGOS\2. PAGO\WhatsApp Image 2025-12-11 at 12.17.45 PM.jpeg"/>
          <p:cNvPicPr/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3522" y="4766747"/>
            <a:ext cx="2481210" cy="18547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 descr="D:\Disco D\CONTABILIDAD IE TABLONES\CONTABILIDAD IETB 2025\A CONTRATOS\03.005 FERRETERIA\PAGOS\2. PAGO\WhatsApp Image 2025-12-11 at 12.17.46 PM.jpeg"/>
          <p:cNvPicPr/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52635" y="746792"/>
            <a:ext cx="2266095" cy="1534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52635" y="4645571"/>
            <a:ext cx="2350179" cy="1849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D:\Disco D\CONTABILIDAD IE TABLONES\CONTABILIDAD IETB 2025\A CONTRATOS\03.005 FERRETERIA\PAGOS\2. PAGO\WhatsApp Image 2025-12-11 at 12.21.14 PM (2).jpeg"/>
          <p:cNvPicPr/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52635" y="2407187"/>
            <a:ext cx="2266096" cy="21122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76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608005" y="1544020"/>
            <a:ext cx="5020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/>
              <a:t>DETALLE DE GASTOS EJECUTADOS</a:t>
            </a:r>
            <a:endParaRPr lang="en-US" sz="24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329" y="2214323"/>
            <a:ext cx="8552116" cy="320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41217" y="1344324"/>
            <a:ext cx="49775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REGISTRO FOTOGRAFICO </a:t>
            </a:r>
          </a:p>
          <a:p>
            <a:pPr algn="ctr"/>
            <a:r>
              <a:rPr lang="es-ES" sz="2400" b="1" dirty="0" smtClean="0"/>
              <a:t>DOTACION Y APOYO PEDAGOGICO </a:t>
            </a:r>
            <a:endParaRPr lang="en-US" sz="2400" dirty="0"/>
          </a:p>
        </p:txBody>
      </p:sp>
      <p:pic>
        <p:nvPicPr>
          <p:cNvPr id="13313" name="Imagen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094" y="1140406"/>
            <a:ext cx="1979612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Imagen 1" descr="Calendario&#10;&#10;El contenido generado por IA puede ser incorrecto.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192" y="2958170"/>
            <a:ext cx="1947863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Imagen 1" descr="Imagen que contiene tabla, interior, plato, alimentos&#10;&#10;El contenido generado por IA puede ser incorrecto.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094" y="4892073"/>
            <a:ext cx="1947863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Imagen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947" y="2555602"/>
            <a:ext cx="186848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Imagen 1" descr="Imagen que contiene colorido, pintado, azul, hombre&#10;&#10;El contenido generado por IA puede ser incorrecto.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947" y="4398087"/>
            <a:ext cx="1868488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Imagen 1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694" y="2513553"/>
            <a:ext cx="185261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Imagen 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219425" y="4482148"/>
            <a:ext cx="19002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n 17" descr="I:\Otros ordenadores\Mi PC IE TABLONES\CONTABILIDAD IE TABLONES\CONTABILIDAD IETB 2025\A CONTRATOS\03.004 FI SUMINISTRO TELAS\WhatsApp Image 2025-12-02 at 1.38.04 PM.jpeg"/>
          <p:cNvPicPr/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00600" y="2241318"/>
            <a:ext cx="1491759" cy="25303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 descr="I:\Otros ordenadores\Mi PC IE TABLONES\CONTABILIDAD IE TABLONES\CONTABILIDAD IETB 2025\A CONTRATOS\03.004 FI SUMINISTRO TELAS\WhatsApp Image 2025-12-02 at 1.59.09 PM.jpeg"/>
          <p:cNvPicPr/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51260" y="4830634"/>
            <a:ext cx="1241099" cy="17553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82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6248" y="563013"/>
            <a:ext cx="2133600" cy="1678305"/>
          </a:xfrm>
          <a:prstGeom prst="rect">
            <a:avLst/>
          </a:prstGeom>
        </p:spPr>
      </p:pic>
      <p:pic>
        <p:nvPicPr>
          <p:cNvPr id="21" name="Picture 73"/>
          <p:cNvPicPr/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6425" y="2753710"/>
            <a:ext cx="1982196" cy="1644377"/>
          </a:xfrm>
          <a:prstGeom prst="rect">
            <a:avLst/>
          </a:prstGeom>
        </p:spPr>
      </p:pic>
      <p:pic>
        <p:nvPicPr>
          <p:cNvPr id="22" name="Picture 86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354824">
            <a:off x="9398278" y="4459862"/>
            <a:ext cx="1818488" cy="20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3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41217" y="1344324"/>
            <a:ext cx="49775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REGISTRO FOTOGRAFICO </a:t>
            </a:r>
          </a:p>
          <a:p>
            <a:pPr algn="ctr"/>
            <a:r>
              <a:rPr lang="es-ES" sz="2400" b="1" dirty="0" smtClean="0"/>
              <a:t>DOTACION Y APOYO PEDAGOGICO </a:t>
            </a:r>
            <a:endParaRPr lang="en-US" sz="2400" dirty="0"/>
          </a:p>
        </p:txBody>
      </p:sp>
      <p:pic>
        <p:nvPicPr>
          <p:cNvPr id="16" name="Picture 2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15" y="778735"/>
            <a:ext cx="1577550" cy="156208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285" y="2669114"/>
            <a:ext cx="1882350" cy="1882350"/>
          </a:xfrm>
          <a:prstGeom prst="rect">
            <a:avLst/>
          </a:prstGeom>
        </p:spPr>
      </p:pic>
      <p:pic>
        <p:nvPicPr>
          <p:cNvPr id="23" name="Picture 101" descr="A bag of toys on a surface&#10;&#10;AI-generated content may be incorrect.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2476" y="2356013"/>
            <a:ext cx="1708785" cy="2403475"/>
          </a:xfrm>
          <a:prstGeom prst="rect">
            <a:avLst/>
          </a:prstGeom>
        </p:spPr>
      </p:pic>
      <p:pic>
        <p:nvPicPr>
          <p:cNvPr id="25" name="Picture 29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0675" y="2345540"/>
            <a:ext cx="1429407" cy="1809876"/>
          </a:xfrm>
          <a:prstGeom prst="rect">
            <a:avLst/>
          </a:prstGeom>
        </p:spPr>
      </p:pic>
      <p:pic>
        <p:nvPicPr>
          <p:cNvPr id="26" name="Picture 90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7416" y="2332108"/>
            <a:ext cx="2137631" cy="13411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4355" y="407226"/>
            <a:ext cx="2547878" cy="1784088"/>
          </a:xfrm>
          <a:prstGeom prst="rect">
            <a:avLst/>
          </a:prstGeom>
        </p:spPr>
      </p:pic>
      <p:pic>
        <p:nvPicPr>
          <p:cNvPr id="27" name="Picture 107" descr="A close-up of a box&#10;&#10;AI-generated content may be incorrect.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2381" y="2336666"/>
            <a:ext cx="1636811" cy="2196663"/>
          </a:xfrm>
          <a:prstGeom prst="rect">
            <a:avLst/>
          </a:prstGeom>
        </p:spPr>
      </p:pic>
      <p:pic>
        <p:nvPicPr>
          <p:cNvPr id="28" name="Picture 102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3228" y="4533329"/>
            <a:ext cx="2235932" cy="1871013"/>
          </a:xfrm>
          <a:prstGeom prst="rect">
            <a:avLst/>
          </a:prstGeom>
        </p:spPr>
      </p:pic>
      <p:pic>
        <p:nvPicPr>
          <p:cNvPr id="29" name="Picture 15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4605" y="4894137"/>
            <a:ext cx="1554480" cy="1431639"/>
          </a:xfrm>
          <a:prstGeom prst="rect">
            <a:avLst/>
          </a:prstGeom>
        </p:spPr>
      </p:pic>
      <p:pic>
        <p:nvPicPr>
          <p:cNvPr id="30" name="Picture 60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01029" y="4877521"/>
            <a:ext cx="1583690" cy="15818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6841994" y="3600278"/>
            <a:ext cx="1607552" cy="19023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213" y="2575680"/>
            <a:ext cx="1885787" cy="1671493"/>
          </a:xfrm>
          <a:prstGeom prst="rect">
            <a:avLst/>
          </a:prstGeom>
        </p:spPr>
      </p:pic>
      <p:pic>
        <p:nvPicPr>
          <p:cNvPr id="31" name="Picture 33" descr="A book on a table&#10;&#10;AI-generated content may be incorrect.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001" y="778735"/>
            <a:ext cx="1429897" cy="1474877"/>
          </a:xfrm>
          <a:prstGeom prst="rect">
            <a:avLst/>
          </a:prstGeom>
        </p:spPr>
      </p:pic>
      <p:pic>
        <p:nvPicPr>
          <p:cNvPr id="32" name="Picture 77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156164" y="5147147"/>
            <a:ext cx="1158240" cy="1723347"/>
          </a:xfrm>
          <a:prstGeom prst="rect">
            <a:avLst/>
          </a:prstGeom>
        </p:spPr>
      </p:pic>
      <p:pic>
        <p:nvPicPr>
          <p:cNvPr id="33" name="Picture 79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466328" y="4358197"/>
            <a:ext cx="1775460" cy="236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9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568742"/>
              </p:ext>
            </p:extLst>
          </p:nvPr>
        </p:nvGraphicFramePr>
        <p:xfrm>
          <a:off x="1492468" y="22860"/>
          <a:ext cx="9152672" cy="111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41217" y="1344324"/>
            <a:ext cx="49775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/>
              <a:t>REGISTRO FOTOGRAFICO </a:t>
            </a:r>
          </a:p>
          <a:p>
            <a:pPr algn="ctr"/>
            <a:r>
              <a:rPr lang="es-ES" sz="2400" b="1" dirty="0" smtClean="0"/>
              <a:t>DOTACION Y APOYO PEDAGOGICO </a:t>
            </a:r>
            <a:endParaRPr lang="en-US" sz="2400" dirty="0"/>
          </a:p>
        </p:txBody>
      </p:sp>
      <p:sp>
        <p:nvSpPr>
          <p:cNvPr id="5" name="AutoShape 2" descr="blob:https://web.whatsapp.com/d3044694-db5a-4489-8533-84dd4bea2d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blob:https://web.whatsapp.com/d3044694-db5a-4489-8533-84dd4bea2db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634856"/>
            <a:ext cx="3568759" cy="251773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938" y="2634856"/>
            <a:ext cx="4099220" cy="25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6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9031" y="2061462"/>
            <a:ext cx="7733962" cy="4539608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833472" y="346841"/>
            <a:ext cx="8596668" cy="13208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endParaRPr lang="en-US" dirty="0"/>
          </a:p>
        </p:txBody>
      </p:sp>
      <p:sp>
        <p:nvSpPr>
          <p:cNvPr id="7" name="Rectángulo 6"/>
          <p:cNvSpPr/>
          <p:nvPr/>
        </p:nvSpPr>
        <p:spPr>
          <a:xfrm>
            <a:off x="4312397" y="1482975"/>
            <a:ext cx="3812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DETALLE </a:t>
            </a:r>
            <a:r>
              <a:rPr lang="es-ES" b="1" dirty="0" smtClean="0"/>
              <a:t>DE GASTOS EJECUTADOS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33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8122" y="276681"/>
            <a:ext cx="8596668" cy="1094919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sz="2000" b="1" dirty="0"/>
              <a:t/>
            </a:r>
            <a:br>
              <a:rPr lang="es-ES" sz="2000" b="1" dirty="0"/>
            </a:br>
            <a:r>
              <a:rPr lang="es-ES" sz="2000" b="1" dirty="0" smtClean="0">
                <a:solidFill>
                  <a:schemeClr val="tx1"/>
                </a:solidFill>
              </a:rPr>
              <a:t>REGISTRO FOTOGRAFICO </a:t>
            </a:r>
            <a:endParaRPr lang="es-CO" sz="2000" dirty="0">
              <a:solidFill>
                <a:schemeClr val="tx1"/>
              </a:solidFill>
            </a:endParaRPr>
          </a:p>
        </p:txBody>
      </p:sp>
      <p:pic>
        <p:nvPicPr>
          <p:cNvPr id="5" name="Imagen 4" descr="D:\Disco D\CONTABILIDAD IE TABLONES\CONTABILIDAD 2024 IETB\A CONTRATOS\03.003 PAPELERIA\FOTOS\WhatsApp Image 2024-09-09 at 9.16.38 AM (4).jpe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54401" y="1539766"/>
            <a:ext cx="2144110" cy="224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47184" y="1649623"/>
            <a:ext cx="2915800" cy="2214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WhatsApp Image 2022-11-28 at 9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5548" y="3923623"/>
            <a:ext cx="1843746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 descr="C:\Users\user\AppData\Local\Temp\Rar$DIa4044.2594\PHOTO-2021-09-02-10-21-51.jpg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9862752" y="4007304"/>
            <a:ext cx="1814205" cy="19496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Imagen 1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7828" y="4044502"/>
            <a:ext cx="2854513" cy="213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n 2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6134" y="1623674"/>
            <a:ext cx="2242864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4487" y="4075041"/>
            <a:ext cx="1691890" cy="73770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2080" y="4950193"/>
            <a:ext cx="1236704" cy="122450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4309" y="1648289"/>
            <a:ext cx="2019036" cy="199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2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5B6B9F39-561C-446C-80F8-87B42A09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122" y="276681"/>
            <a:ext cx="8596668" cy="1094919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sz="2000" b="1" dirty="0"/>
              <a:t/>
            </a:r>
            <a:br>
              <a:rPr lang="es-ES" sz="2000" b="1" dirty="0"/>
            </a:br>
            <a:r>
              <a:rPr lang="es-ES" sz="2000" b="1" dirty="0">
                <a:solidFill>
                  <a:schemeClr val="tx1"/>
                </a:solidFill>
              </a:rPr>
              <a:t>REGISTRO FOTOGRAFICO </a:t>
            </a:r>
            <a:endParaRPr lang="es-CO" sz="20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590" y="1428902"/>
            <a:ext cx="4551962" cy="44158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3493" y="1671634"/>
            <a:ext cx="3962400" cy="417316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4834" y="1371600"/>
            <a:ext cx="2824200" cy="186033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0486" y="3447394"/>
            <a:ext cx="2818548" cy="255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1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5B6B9F39-561C-446C-80F8-87B42A09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122" y="276681"/>
            <a:ext cx="8596668" cy="1094919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r>
              <a:rPr lang="es-ES" sz="2000" b="1" dirty="0"/>
              <a:t/>
            </a:r>
            <a:br>
              <a:rPr lang="es-ES" sz="2000" b="1" dirty="0"/>
            </a:br>
            <a:r>
              <a:rPr lang="es-ES" sz="2000" b="1" dirty="0">
                <a:solidFill>
                  <a:schemeClr val="tx1"/>
                </a:solidFill>
              </a:rPr>
              <a:t>REGISTRO FOTOGRAFICO </a:t>
            </a:r>
            <a:endParaRPr lang="es-CO" sz="2000" dirty="0">
              <a:solidFill>
                <a:schemeClr val="tx1"/>
              </a:solidFill>
            </a:endParaRPr>
          </a:p>
        </p:txBody>
      </p:sp>
      <p:pic>
        <p:nvPicPr>
          <p:cNvPr id="7" name="Imagen 6" descr="I:\Otros ordenadores\Mi PC IE TABLONES\CONTABILIDAD IE TABLONES\CONTABILIDAD IETB 2025\A CONTRATOS\03.006 DIPLOMAS\PAGO\FOTOS DIPLOMAS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840797" y="1121389"/>
            <a:ext cx="3900805" cy="5200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7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5976" y="596721"/>
            <a:ext cx="8596668" cy="113582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524" y="2532966"/>
            <a:ext cx="6463862" cy="188889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448910" y="4959526"/>
            <a:ext cx="8198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La institución </a:t>
            </a:r>
            <a:r>
              <a:rPr lang="es-ES" sz="1600" dirty="0" smtClean="0"/>
              <a:t>Educativa ejecutó </a:t>
            </a:r>
            <a:r>
              <a:rPr lang="es-ES" sz="1600" dirty="0"/>
              <a:t>el 99,19% de los recursos efectivamente recaudados, evidenciando una gestión financiera responsable y eficiente durante la vigencia 2025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6273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5164" y="1929132"/>
            <a:ext cx="8596668" cy="113582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INSTITUCION EDUCATIVA TABLONES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AÑO 2025</a:t>
            </a:r>
            <a:endParaRPr lang="es-CO" dirty="0"/>
          </a:p>
        </p:txBody>
      </p:sp>
      <p:sp>
        <p:nvSpPr>
          <p:cNvPr id="6" name="CuadroTexto 5"/>
          <p:cNvSpPr txBox="1"/>
          <p:nvPr/>
        </p:nvSpPr>
        <p:spPr>
          <a:xfrm>
            <a:off x="3697706" y="3210425"/>
            <a:ext cx="5503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MUCHAS </a:t>
            </a:r>
            <a:r>
              <a:rPr lang="es-ES" sz="3600" b="1" dirty="0" smtClean="0"/>
              <a:t>GRACIAS!!!</a:t>
            </a:r>
            <a:endParaRPr lang="es-CO" sz="3600" b="1" dirty="0"/>
          </a:p>
        </p:txBody>
      </p:sp>
    </p:spTree>
    <p:extLst>
      <p:ext uri="{BB962C8B-B14F-4D97-AF65-F5344CB8AC3E}">
        <p14:creationId xmlns:p14="http://schemas.microsoft.com/office/powerpoint/2010/main" val="4868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88881</TotalTime>
  <Words>263</Words>
  <Application>Microsoft Office PowerPoint</Application>
  <PresentationFormat>Panorámica</PresentationFormat>
  <Paragraphs>80</Paragraphs>
  <Slides>24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Trebuchet MS</vt:lpstr>
      <vt:lpstr>Wingdings 3</vt:lpstr>
      <vt:lpstr>Faceta</vt:lpstr>
      <vt:lpstr>INSTITUCION EDUCATIVA TABLONES </vt:lpstr>
      <vt:lpstr>INSTITUCION EDUCATIVA TABLONES AÑO 2025  PRESUPUESTO DE INGRESOS Y RECAUDOS  </vt:lpstr>
      <vt:lpstr>INSTITUCION EDUCATIVA TABLONES AÑO 2025  DETALLE DE INGRESOS RECAUDADOS  </vt:lpstr>
      <vt:lpstr>INSTITUCION EDUCATIVA TABLONES AÑO 2025  COMPORTAMIENTO DE INGRESOS    </vt:lpstr>
      <vt:lpstr>INSTITUCION EDUCATIVA TABLONES AÑO 2025  PRESUPUESTO DE GASTOS Y EJECUCION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INSTITUCION EDUCATIVA TABLONES AÑO 2025</vt:lpstr>
      <vt:lpstr>INSTITUCION EDUCATIVA TABLONES AÑO 2025 REGISTRO FOTOGRAFICO </vt:lpstr>
      <vt:lpstr>INSTITUCION EDUCATIVA TABLONES AÑO 2025 REGISTRO FOTOGRAFICO </vt:lpstr>
      <vt:lpstr>INSTITUCION EDUCATIVA TABLONES AÑO 2025 REGISTRO FOTOGRAFICO </vt:lpstr>
      <vt:lpstr>INSTITUCION EDUCATIVA TABLONES AÑO 2025</vt:lpstr>
      <vt:lpstr>INSTITUCION EDUCATIVA TABLONES AÑO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INSTITUCION EDUCATIVA TABLONES</dc:title>
  <dc:creator>SANDRA</dc:creator>
  <cp:lastModifiedBy>Contabilidad-Tablone</cp:lastModifiedBy>
  <cp:revision>217</cp:revision>
  <cp:lastPrinted>2024-03-21T14:51:59Z</cp:lastPrinted>
  <dcterms:created xsi:type="dcterms:W3CDTF">2021-03-28T14:13:54Z</dcterms:created>
  <dcterms:modified xsi:type="dcterms:W3CDTF">2026-03-02T15:10:56Z</dcterms:modified>
</cp:coreProperties>
</file>